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charts/chart10.xml" ContentType="application/vnd.openxmlformats-officedocument.drawingml.chart+xml"/>
  <Override PartName="/ppt/slides/slide9.xml" ContentType="application/vnd.openxmlformats-officedocument.presentationml.slide+xml"/>
  <Override PartName="/ppt/charts/chart4.xml" ContentType="application/vnd.openxmlformats-officedocument.drawingml.chart+xml"/>
  <Override PartName="/ppt/slides/slide41.xml" ContentType="application/vnd.openxmlformats-officedocument.presentationml.slide+xml"/>
  <Override PartName="/ppt/slides/slide14.xml" ContentType="application/vnd.openxmlformats-officedocument.presentationml.slide+xml"/>
  <Default Extension="rels" ContentType="application/vnd.openxmlformats-package.relationships+xml"/>
  <Override PartName="/ppt/slides/slide5.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slides/slide10.xml" ContentType="application/vnd.openxmlformats-officedocument.presentationml.slide+xml"/>
  <Default Extension="jpeg" ContentType="image/jpeg"/>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s/slide34.xml" ContentType="application/vnd.openxmlformats-officedocument.presentationml.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Override PartName="/ppt/charts/chart9.xml" ContentType="application/vnd.openxmlformats-officedocument.drawingml.chart+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charts/chart5.xml" ContentType="application/vnd.openxmlformats-officedocument.drawingml.chart+xml"/>
  <Override PartName="/ppt/charts/chart11.xml" ContentType="application/vnd.openxmlformats-officedocument.drawingml.chart+xml"/>
  <Override PartName="/ppt/slides/slide42.xml" ContentType="application/vnd.openxmlformats-officedocument.presentationml.slide+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ppt/charts/chart1.xml" ContentType="application/vnd.openxmlformats-officedocument.drawingml.chart+xml"/>
  <Override PartName="/docProps/core.xml" ContentType="application/vnd.openxmlformats-package.core-properties+xml"/>
  <Override PartName="/ppt/slides/slide11.xml" ContentType="application/vnd.openxmlformats-officedocument.presentationml.slide+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Default Extension="png" ContentType="image/png"/>
  <Override PartName="/ppt/diagrams/layout1.xml" ContentType="application/vnd.openxmlformats-officedocument.drawingml.diagramLayout+xml"/>
  <Override PartName="/ppt/slides/slide23.xml" ContentType="application/vnd.openxmlformats-officedocument.presentationml.slide+xml"/>
  <Override PartName="/ppt/slides/slide31.xml" ContentType="application/vnd.openxmlformats-officedocument.presentationml.slide+xml"/>
  <Override PartName="/ppt/diagrams/quickStyle1.xml" ContentType="application/vnd.openxmlformats-officedocument.drawingml.diagramStyle+xml"/>
  <Override PartName="/ppt/slides/slide47.xml" ContentType="application/vnd.openxmlformats-officedocument.presentationml.slide+xml"/>
  <Override PartName="/ppt/charts/chart6.xml" ContentType="application/vnd.openxmlformats-officedocument.drawingml.chart+xml"/>
  <Override PartName="/ppt/slides/slide43.xml" ContentType="application/vnd.openxmlformats-officedocument.presentationml.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charts/chart2.xml" ContentType="application/vnd.openxmlformats-officedocument.drawingml.chart+xml"/>
  <Override PartName="/ppt/presentation.xml" ContentType="application/vnd.openxmlformats-officedocument.presentationml.presentation.main+xml"/>
  <Override PartName="/ppt/slides/slide12.xml" ContentType="application/vnd.openxmlformats-officedocument.presentationml.slide+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charts/chart7.xml" ContentType="application/vnd.openxmlformats-officedocument.drawingml.chart+xml"/>
  <Override PartName="/ppt/slides/slide44.xml" ContentType="application/vnd.openxmlformats-officedocument.presentationml.slide+xml"/>
  <Override PartName="/ppt/slides/slide17.xml" ContentType="application/vnd.openxmlformats-officedocument.presentationml.slide+xml"/>
  <Override PartName="/ppt/diagrams/drawing1.xml" ContentType="application/vnd.ms-office.drawingml.diagramDrawing+xml"/>
  <Override PartName="/ppt/notesSlides/notesSlide3.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charts/chart3.xml" ContentType="application/vnd.openxmlformats-officedocument.drawingml.char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charts/chart8.xml" ContentType="application/vnd.openxmlformats-officedocument.drawingml.char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49"/>
  </p:notesMasterIdLst>
  <p:handoutMasterIdLst>
    <p:handoutMasterId r:id="rId50"/>
  </p:handoutMasterIdLst>
  <p:sldIdLst>
    <p:sldId id="256" r:id="rId2"/>
    <p:sldId id="295" r:id="rId3"/>
    <p:sldId id="345" r:id="rId4"/>
    <p:sldId id="307" r:id="rId5"/>
    <p:sldId id="299" r:id="rId6"/>
    <p:sldId id="346" r:id="rId7"/>
    <p:sldId id="331" r:id="rId8"/>
    <p:sldId id="347" r:id="rId9"/>
    <p:sldId id="348" r:id="rId10"/>
    <p:sldId id="339" r:id="rId11"/>
    <p:sldId id="341" r:id="rId12"/>
    <p:sldId id="338" r:id="rId13"/>
    <p:sldId id="322" r:id="rId14"/>
    <p:sldId id="323" r:id="rId15"/>
    <p:sldId id="315" r:id="rId16"/>
    <p:sldId id="333" r:id="rId17"/>
    <p:sldId id="332" r:id="rId18"/>
    <p:sldId id="334" r:id="rId19"/>
    <p:sldId id="336" r:id="rId20"/>
    <p:sldId id="263" r:id="rId21"/>
    <p:sldId id="262" r:id="rId22"/>
    <p:sldId id="344" r:id="rId23"/>
    <p:sldId id="337" r:id="rId24"/>
    <p:sldId id="330" r:id="rId25"/>
    <p:sldId id="349" r:id="rId26"/>
    <p:sldId id="293" r:id="rId27"/>
    <p:sldId id="309" r:id="rId28"/>
    <p:sldId id="317" r:id="rId29"/>
    <p:sldId id="270" r:id="rId30"/>
    <p:sldId id="310" r:id="rId31"/>
    <p:sldId id="350" r:id="rId32"/>
    <p:sldId id="275" r:id="rId33"/>
    <p:sldId id="289" r:id="rId34"/>
    <p:sldId id="318" r:id="rId35"/>
    <p:sldId id="342" r:id="rId36"/>
    <p:sldId id="351" r:id="rId37"/>
    <p:sldId id="314" r:id="rId38"/>
    <p:sldId id="290" r:id="rId39"/>
    <p:sldId id="329" r:id="rId40"/>
    <p:sldId id="326" r:id="rId41"/>
    <p:sldId id="327" r:id="rId42"/>
    <p:sldId id="279" r:id="rId43"/>
    <p:sldId id="305" r:id="rId44"/>
    <p:sldId id="304" r:id="rId45"/>
    <p:sldId id="277" r:id="rId46"/>
    <p:sldId id="303" r:id="rId47"/>
    <p:sldId id="352" r:id="rId48"/>
  </p:sldIdLst>
  <p:sldSz cx="9144000" cy="6858000" type="screen4x3"/>
  <p:notesSz cx="6858000" cy="9144000"/>
  <p:defaultTextStyle>
    <a:defPPr>
      <a:defRPr lang="fr-FR"/>
    </a:defPPr>
    <a:lvl1pPr algn="l" defTabSz="457200" rtl="0" fontAlgn="base">
      <a:spcBef>
        <a:spcPct val="0"/>
      </a:spcBef>
      <a:spcAft>
        <a:spcPct val="0"/>
      </a:spcAft>
      <a:defRPr sz="2400" kern="1200">
        <a:solidFill>
          <a:schemeClr val="tx1"/>
        </a:solidFill>
        <a:latin typeface="Arial" charset="0"/>
        <a:ea typeface="ＭＳ Ｐゴシック"/>
        <a:cs typeface="ＭＳ Ｐゴシック"/>
      </a:defRPr>
    </a:lvl1pPr>
    <a:lvl2pPr marL="457200" algn="l" defTabSz="457200" rtl="0" fontAlgn="base">
      <a:spcBef>
        <a:spcPct val="0"/>
      </a:spcBef>
      <a:spcAft>
        <a:spcPct val="0"/>
      </a:spcAft>
      <a:defRPr sz="2400" kern="1200">
        <a:solidFill>
          <a:schemeClr val="tx1"/>
        </a:solidFill>
        <a:latin typeface="Arial" charset="0"/>
        <a:ea typeface="ＭＳ Ｐゴシック"/>
        <a:cs typeface="ＭＳ Ｐゴシック"/>
      </a:defRPr>
    </a:lvl2pPr>
    <a:lvl3pPr marL="914400" algn="l" defTabSz="457200" rtl="0" fontAlgn="base">
      <a:spcBef>
        <a:spcPct val="0"/>
      </a:spcBef>
      <a:spcAft>
        <a:spcPct val="0"/>
      </a:spcAft>
      <a:defRPr sz="2400" kern="1200">
        <a:solidFill>
          <a:schemeClr val="tx1"/>
        </a:solidFill>
        <a:latin typeface="Arial" charset="0"/>
        <a:ea typeface="ＭＳ Ｐゴシック"/>
        <a:cs typeface="ＭＳ Ｐゴシック"/>
      </a:defRPr>
    </a:lvl3pPr>
    <a:lvl4pPr marL="1371600" algn="l" defTabSz="457200" rtl="0" fontAlgn="base">
      <a:spcBef>
        <a:spcPct val="0"/>
      </a:spcBef>
      <a:spcAft>
        <a:spcPct val="0"/>
      </a:spcAft>
      <a:defRPr sz="2400" kern="1200">
        <a:solidFill>
          <a:schemeClr val="tx1"/>
        </a:solidFill>
        <a:latin typeface="Arial" charset="0"/>
        <a:ea typeface="ＭＳ Ｐゴシック"/>
        <a:cs typeface="ＭＳ Ｐゴシック"/>
      </a:defRPr>
    </a:lvl4pPr>
    <a:lvl5pPr marL="1828800" algn="l" defTabSz="457200" rtl="0" fontAlgn="base">
      <a:spcBef>
        <a:spcPct val="0"/>
      </a:spcBef>
      <a:spcAft>
        <a:spcPct val="0"/>
      </a:spcAft>
      <a:defRPr sz="2400" kern="1200">
        <a:solidFill>
          <a:schemeClr val="tx1"/>
        </a:solidFill>
        <a:latin typeface="Arial" charset="0"/>
        <a:ea typeface="ＭＳ Ｐゴシック"/>
        <a:cs typeface="ＭＳ Ｐゴシック"/>
      </a:defRPr>
    </a:lvl5pPr>
    <a:lvl6pPr marL="2286000" algn="l" defTabSz="914400" rtl="0" eaLnBrk="1" latinLnBrk="0" hangingPunct="1">
      <a:defRPr sz="2400" kern="1200">
        <a:solidFill>
          <a:schemeClr val="tx1"/>
        </a:solidFill>
        <a:latin typeface="Arial" charset="0"/>
        <a:ea typeface="ＭＳ Ｐゴシック"/>
        <a:cs typeface="ＭＳ Ｐゴシック"/>
      </a:defRPr>
    </a:lvl6pPr>
    <a:lvl7pPr marL="2743200" algn="l" defTabSz="914400" rtl="0" eaLnBrk="1" latinLnBrk="0" hangingPunct="1">
      <a:defRPr sz="2400" kern="1200">
        <a:solidFill>
          <a:schemeClr val="tx1"/>
        </a:solidFill>
        <a:latin typeface="Arial" charset="0"/>
        <a:ea typeface="ＭＳ Ｐゴシック"/>
        <a:cs typeface="ＭＳ Ｐゴシック"/>
      </a:defRPr>
    </a:lvl7pPr>
    <a:lvl8pPr marL="3200400" algn="l" defTabSz="914400" rtl="0" eaLnBrk="1" latinLnBrk="0" hangingPunct="1">
      <a:defRPr sz="2400" kern="1200">
        <a:solidFill>
          <a:schemeClr val="tx1"/>
        </a:solidFill>
        <a:latin typeface="Arial" charset="0"/>
        <a:ea typeface="ＭＳ Ｐゴシック"/>
        <a:cs typeface="ＭＳ Ｐゴシック"/>
      </a:defRPr>
    </a:lvl8pPr>
    <a:lvl9pPr marL="3657600" algn="l" defTabSz="914400" rtl="0" eaLnBrk="1" latinLnBrk="0" hangingPunct="1">
      <a:defRPr sz="2400"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showPr showNarration="1">
    <p:present/>
    <p:sldAll/>
    <p:penClr>
      <a:schemeClr val="tx1"/>
    </p:penClr>
  </p:showPr>
  <p:clrMru>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autoAdjust="0"/>
    <p:restoredTop sz="94622" autoAdjust="0"/>
  </p:normalViewPr>
  <p:slideViewPr>
    <p:cSldViewPr snapToGrid="0" snapToObjects="1">
      <p:cViewPr>
        <p:scale>
          <a:sx n="100" d="100"/>
          <a:sy n="100" d="100"/>
        </p:scale>
        <p:origin x="-1128" y="-400"/>
      </p:cViewPr>
      <p:guideLst>
        <p:guide orient="horz" pos="895"/>
        <p:guide pos="2880"/>
      </p:guideLst>
    </p:cSldViewPr>
  </p:slideViewPr>
  <p:outlineViewPr>
    <p:cViewPr>
      <p:scale>
        <a:sx n="33" d="100"/>
        <a:sy n="33" d="100"/>
      </p:scale>
      <p:origin x="0" y="1440"/>
    </p:cViewPr>
  </p:outlineViewPr>
  <p:notesTextViewPr>
    <p:cViewPr>
      <p:scale>
        <a:sx n="100" d="100"/>
        <a:sy n="100" d="100"/>
      </p:scale>
      <p:origin x="0" y="0"/>
    </p:cViewPr>
  </p:notesTextViewPr>
  <p:sorterViewPr>
    <p:cViewPr>
      <p:scale>
        <a:sx n="100" d="100"/>
        <a:sy n="100" d="100"/>
      </p:scale>
      <p:origin x="0" y="28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olivierdargouge:Documents:52-CYCLE%202013-2014:reseau-analyse.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style val="18"/>
  <c:chart>
    <c:view3D>
      <c:rotX val="30"/>
      <c:perspective val="30"/>
    </c:view3D>
    <c:plotArea>
      <c:layout>
        <c:manualLayout>
          <c:layoutTarget val="inner"/>
          <c:xMode val="edge"/>
          <c:yMode val="edge"/>
          <c:x val="0.159068075898738"/>
          <c:y val="0.0"/>
          <c:w val="0.678675275294803"/>
          <c:h val="0.943805874840358"/>
        </c:manualLayout>
      </c:layout>
      <c:pie3DChart>
        <c:varyColors val="1"/>
        <c:ser>
          <c:idx val="0"/>
          <c:order val="0"/>
          <c:dPt>
            <c:idx val="0"/>
            <c:explosion val="7"/>
          </c:dPt>
          <c:dPt>
            <c:idx val="1"/>
            <c:explosion val="2"/>
          </c:dPt>
          <c:dPt>
            <c:idx val="2"/>
            <c:explosion val="6"/>
          </c:dPt>
          <c:dPt>
            <c:idx val="3"/>
            <c:explosion val="9"/>
          </c:dPt>
          <c:dLbls>
            <c:dLbl>
              <c:idx val="0"/>
              <c:layout>
                <c:manualLayout>
                  <c:x val="0.0578429366904503"/>
                  <c:y val="-0.033205619412516"/>
                </c:manualLayout>
              </c:layout>
              <c:dLblPos val="bestFit"/>
              <c:showCatName val="1"/>
              <c:showPercent val="1"/>
            </c:dLbl>
            <c:dLbl>
              <c:idx val="1"/>
              <c:layout>
                <c:manualLayout>
                  <c:x val="0.0514159437248447"/>
                  <c:y val="0.0408684546615579"/>
                </c:manualLayout>
              </c:layout>
              <c:dLblPos val="bestFit"/>
              <c:showCatName val="1"/>
              <c:showPercent val="1"/>
            </c:dLbl>
            <c:dLbl>
              <c:idx val="2"/>
              <c:layout>
                <c:manualLayout>
                  <c:x val="0.0353483347952212"/>
                  <c:y val="0.130268199233716"/>
                </c:manualLayout>
              </c:layout>
              <c:dLblPos val="bestFit"/>
              <c:showCatName val="1"/>
              <c:showPercent val="1"/>
            </c:dLbl>
            <c:dLbl>
              <c:idx val="3"/>
              <c:layout>
                <c:manualLayout>
                  <c:x val="-0.0337417130694294"/>
                  <c:y val="-0.0383141762452107"/>
                </c:manualLayout>
              </c:layout>
              <c:dLblPos val="bestFit"/>
              <c:showCatName val="1"/>
              <c:showPercent val="1"/>
            </c:dLbl>
            <c:delete val="1"/>
          </c:dLbls>
          <c:cat>
            <c:strRef>
              <c:f>Sheet1!$A$335:$A$338</c:f>
              <c:strCache>
                <c:ptCount val="4"/>
                <c:pt idx="0">
                  <c:v>Entreprise</c:v>
                </c:pt>
                <c:pt idx="1">
                  <c:v>Recherche et Enseignement supérieur</c:v>
                </c:pt>
                <c:pt idx="2">
                  <c:v>Administration et gestion publique</c:v>
                </c:pt>
                <c:pt idx="3">
                  <c:v>Société</c:v>
                </c:pt>
              </c:strCache>
            </c:strRef>
          </c:cat>
          <c:val>
            <c:numRef>
              <c:f>Sheet1!$B$335:$B$338</c:f>
              <c:numCache>
                <c:formatCode>General</c:formatCode>
                <c:ptCount val="4"/>
                <c:pt idx="0">
                  <c:v>70.0</c:v>
                </c:pt>
                <c:pt idx="1">
                  <c:v>104.0</c:v>
                </c:pt>
                <c:pt idx="2">
                  <c:v>87.0</c:v>
                </c:pt>
                <c:pt idx="3">
                  <c:v>51.0</c:v>
                </c:pt>
              </c:numCache>
            </c:numRef>
          </c:val>
        </c:ser>
      </c:pie3DChart>
    </c:plotArea>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fr-FR"/>
  <c:style val="18"/>
  <c:chart>
    <c:plotArea>
      <c:layout>
        <c:manualLayout>
          <c:layoutTarget val="inner"/>
          <c:xMode val="edge"/>
          <c:yMode val="edge"/>
          <c:x val="0.24974429576671"/>
          <c:y val="0.189403453375435"/>
          <c:w val="0.580266009693574"/>
          <c:h val="0.720177864822735"/>
        </c:manualLayout>
      </c:layout>
      <c:doughnutChart>
        <c:varyColors val="1"/>
        <c:ser>
          <c:idx val="0"/>
          <c:order val="0"/>
          <c:explosion val="25"/>
          <c:dLbls>
            <c:dLbl>
              <c:idx val="0"/>
              <c:layout>
                <c:manualLayout>
                  <c:x val="-0.129093602563483"/>
                  <c:y val="-0.115438466765258"/>
                </c:manualLayout>
              </c:layout>
              <c:showCatName val="1"/>
              <c:showPercent val="1"/>
            </c:dLbl>
            <c:dLbl>
              <c:idx val="1"/>
              <c:layout>
                <c:manualLayout>
                  <c:x val="-0.159509202453988"/>
                  <c:y val="0.00253807106598985"/>
                </c:manualLayout>
              </c:layout>
              <c:showCatName val="1"/>
              <c:showPercent val="1"/>
            </c:dLbl>
            <c:dLbl>
              <c:idx val="2"/>
              <c:layout>
                <c:manualLayout>
                  <c:x val="-0.14519427402863"/>
                  <c:y val="0.00253807106598985"/>
                </c:manualLayout>
              </c:layout>
              <c:showCatName val="1"/>
              <c:showPercent val="1"/>
            </c:dLbl>
            <c:dLbl>
              <c:idx val="3"/>
              <c:layout>
                <c:manualLayout>
                  <c:x val="-0.171779141104294"/>
                  <c:y val="-0.0177664974619289"/>
                </c:manualLayout>
              </c:layout>
              <c:showCatName val="1"/>
              <c:showPercent val="1"/>
            </c:dLbl>
            <c:dLbl>
              <c:idx val="4"/>
              <c:layout>
                <c:manualLayout>
                  <c:x val="-0.14519427402863"/>
                  <c:y val="-0.0406091370558376"/>
                </c:manualLayout>
              </c:layout>
              <c:showCatName val="1"/>
              <c:showPercent val="1"/>
            </c:dLbl>
            <c:dLbl>
              <c:idx val="5"/>
              <c:layout>
                <c:manualLayout>
                  <c:x val="-0.116564417177914"/>
                  <c:y val="-0.0532994923857868"/>
                </c:manualLayout>
              </c:layout>
              <c:showCatName val="1"/>
              <c:showPercent val="1"/>
            </c:dLbl>
            <c:dLbl>
              <c:idx val="6"/>
              <c:layout>
                <c:manualLayout>
                  <c:x val="-0.14519427402863"/>
                  <c:y val="-0.065989847715736"/>
                </c:manualLayout>
              </c:layout>
              <c:showCatName val="1"/>
              <c:showPercent val="1"/>
            </c:dLbl>
            <c:dLbl>
              <c:idx val="7"/>
              <c:layout>
                <c:manualLayout>
                  <c:x val="-0.0961145194274028"/>
                  <c:y val="-0.098984771573604"/>
                </c:manualLayout>
              </c:layout>
              <c:showCatName val="1"/>
              <c:showPercent val="1"/>
            </c:dLbl>
            <c:dLbl>
              <c:idx val="8"/>
              <c:layout>
                <c:manualLayout>
                  <c:x val="-0.0633946830265849"/>
                  <c:y val="-0.126903553299492"/>
                </c:manualLayout>
              </c:layout>
              <c:showCatName val="1"/>
              <c:showPercent val="1"/>
            </c:dLbl>
            <c:dLbl>
              <c:idx val="9"/>
              <c:layout>
                <c:manualLayout>
                  <c:x val="0.0204498977505112"/>
                  <c:y val="-0.16243654822335"/>
                </c:manualLayout>
              </c:layout>
              <c:showCatName val="1"/>
              <c:showPercent val="1"/>
            </c:dLbl>
            <c:dLbl>
              <c:idx val="10"/>
              <c:layout>
                <c:manualLayout>
                  <c:x val="0.0797544402041769"/>
                  <c:y val="-0.197969543147208"/>
                </c:manualLayout>
              </c:layout>
              <c:showCatName val="1"/>
              <c:showPercent val="1"/>
            </c:dLbl>
            <c:delete val="1"/>
          </c:dLbls>
          <c:cat>
            <c:strRef>
              <c:f>'Promotion 2013-2014'!$A$201:$A$211</c:f>
              <c:strCache>
                <c:ptCount val="11"/>
                <c:pt idx="0">
                  <c:v>Île-de-France</c:v>
                </c:pt>
                <c:pt idx="1">
                  <c:v>Rhône-Alpes</c:v>
                </c:pt>
                <c:pt idx="2">
                  <c:v>Auvergne</c:v>
                </c:pt>
                <c:pt idx="3">
                  <c:v>Languedoc-Roussillon</c:v>
                </c:pt>
                <c:pt idx="4">
                  <c:v>Hors France</c:v>
                </c:pt>
                <c:pt idx="5">
                  <c:v>Centre</c:v>
                </c:pt>
                <c:pt idx="6">
                  <c:v>Poitou-Charentes</c:v>
                </c:pt>
                <c:pt idx="7">
                  <c:v>Bourgogne</c:v>
                </c:pt>
                <c:pt idx="8">
                  <c:v>Haute-Normandie</c:v>
                </c:pt>
                <c:pt idx="9">
                  <c:v>Limousin</c:v>
                </c:pt>
                <c:pt idx="10">
                  <c:v>Nord-Pas-de-Calais</c:v>
                </c:pt>
              </c:strCache>
            </c:strRef>
          </c:cat>
          <c:val>
            <c:numRef>
              <c:f>'Promotion 2013-2014'!$B$201:$B$211</c:f>
              <c:numCache>
                <c:formatCode>General</c:formatCode>
                <c:ptCount val="11"/>
                <c:pt idx="0">
                  <c:v>29.0</c:v>
                </c:pt>
                <c:pt idx="1">
                  <c:v>3.0</c:v>
                </c:pt>
                <c:pt idx="2">
                  <c:v>2.0</c:v>
                </c:pt>
                <c:pt idx="3">
                  <c:v>1.0</c:v>
                </c:pt>
                <c:pt idx="4">
                  <c:v>1.0</c:v>
                </c:pt>
                <c:pt idx="5">
                  <c:v>1.0</c:v>
                </c:pt>
                <c:pt idx="6">
                  <c:v>1.0</c:v>
                </c:pt>
                <c:pt idx="7">
                  <c:v>1.0</c:v>
                </c:pt>
                <c:pt idx="8">
                  <c:v>1.0</c:v>
                </c:pt>
                <c:pt idx="9">
                  <c:v>1.0</c:v>
                </c:pt>
                <c:pt idx="10">
                  <c:v>1.0</c:v>
                </c:pt>
              </c:numCache>
            </c:numRef>
          </c:val>
        </c:ser>
        <c:firstSliceAng val="0"/>
        <c:holeSize val="50"/>
      </c:doughnutChart>
    </c:plotArea>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fr-FR"/>
  <c:style val="18"/>
  <c:chart>
    <c:view3D>
      <c:perspective val="30"/>
    </c:view3D>
    <c:plotArea>
      <c:layout/>
      <c:area3DChart>
        <c:grouping val="standard"/>
        <c:ser>
          <c:idx val="0"/>
          <c:order val="0"/>
          <c:cat>
            <c:strRef>
              <c:f>'Promotion 2013-2014'!$A$215:$A$220</c:f>
              <c:strCache>
                <c:ptCount val="6"/>
                <c:pt idx="0">
                  <c:v>30-35</c:v>
                </c:pt>
                <c:pt idx="1">
                  <c:v>36-40</c:v>
                </c:pt>
                <c:pt idx="2">
                  <c:v>41-45</c:v>
                </c:pt>
                <c:pt idx="3">
                  <c:v>46-50</c:v>
                </c:pt>
                <c:pt idx="4">
                  <c:v>51-55</c:v>
                </c:pt>
                <c:pt idx="5">
                  <c:v>56-60</c:v>
                </c:pt>
              </c:strCache>
            </c:strRef>
          </c:cat>
          <c:val>
            <c:numRef>
              <c:f>'Promotion 2013-2014'!$B$215:$B$220</c:f>
              <c:numCache>
                <c:formatCode>General</c:formatCode>
                <c:ptCount val="6"/>
                <c:pt idx="0">
                  <c:v>1.0</c:v>
                </c:pt>
                <c:pt idx="1">
                  <c:v>5.0</c:v>
                </c:pt>
                <c:pt idx="2">
                  <c:v>9.0</c:v>
                </c:pt>
                <c:pt idx="3">
                  <c:v>9.0</c:v>
                </c:pt>
                <c:pt idx="4">
                  <c:v>11.0</c:v>
                </c:pt>
                <c:pt idx="5">
                  <c:v>7.0</c:v>
                </c:pt>
              </c:numCache>
            </c:numRef>
          </c:val>
        </c:ser>
        <c:axId val="331531912"/>
        <c:axId val="331528680"/>
        <c:axId val="331525528"/>
      </c:area3DChart>
      <c:catAx>
        <c:axId val="331531912"/>
        <c:scaling>
          <c:orientation val="minMax"/>
        </c:scaling>
        <c:axPos val="b"/>
        <c:tickLblPos val="nextTo"/>
        <c:crossAx val="331528680"/>
        <c:crosses val="autoZero"/>
        <c:auto val="1"/>
        <c:lblAlgn val="ctr"/>
        <c:lblOffset val="100"/>
      </c:catAx>
      <c:valAx>
        <c:axId val="331528680"/>
        <c:scaling>
          <c:orientation val="minMax"/>
        </c:scaling>
        <c:axPos val="l"/>
        <c:majorGridlines/>
        <c:numFmt formatCode="General" sourceLinked="1"/>
        <c:tickLblPos val="nextTo"/>
        <c:crossAx val="331531912"/>
        <c:crosses val="autoZero"/>
        <c:crossBetween val="midCat"/>
      </c:valAx>
      <c:serAx>
        <c:axId val="331525528"/>
        <c:scaling>
          <c:orientation val="minMax"/>
        </c:scaling>
        <c:axPos val="b"/>
        <c:tickLblPos val="nextTo"/>
        <c:crossAx val="331528680"/>
        <c:crosses val="autoZero"/>
      </c:ser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fr-FR"/>
  <c:style val="18"/>
  <c:chart>
    <c:view3D>
      <c:rAngAx val="1"/>
    </c:view3D>
    <c:plotArea>
      <c:layout/>
      <c:bar3DChart>
        <c:barDir val="bar"/>
        <c:grouping val="clustered"/>
        <c:ser>
          <c:idx val="0"/>
          <c:order val="0"/>
          <c:cat>
            <c:strRef>
              <c:f>Sheet1!$A$426:$A$439</c:f>
              <c:strCache>
                <c:ptCount val="14"/>
                <c:pt idx="0">
                  <c:v>Structure d'interface public-privé</c:v>
                </c:pt>
                <c:pt idx="1">
                  <c:v>Fonction publique parlementaire, territoriale et hospitalière</c:v>
                </c:pt>
                <c:pt idx="2">
                  <c:v>Organisation syndicale</c:v>
                </c:pt>
                <c:pt idx="3">
                  <c:v>Institutions et juridictions nationales</c:v>
                </c:pt>
                <c:pt idx="4">
                  <c:v>Associations, Fondations, Académies</c:v>
                </c:pt>
                <c:pt idx="5">
                  <c:v>Ministère de l'Enseignement supérieur et de la Recherche</c:v>
                </c:pt>
                <c:pt idx="6">
                  <c:v>PME-PMI</c:v>
                </c:pt>
                <c:pt idx="7">
                  <c:v>Éducation nationale</c:v>
                </c:pt>
                <c:pt idx="8">
                  <c:v>Elus et membres du CESE</c:v>
                </c:pt>
                <c:pt idx="9">
                  <c:v>Universités / Écoles</c:v>
                </c:pt>
                <c:pt idx="10">
                  <c:v>Médias et Culture</c:v>
                </c:pt>
                <c:pt idx="11">
                  <c:v>Autres ministères et autres administrations</c:v>
                </c:pt>
                <c:pt idx="12">
                  <c:v>Grande entreprise</c:v>
                </c:pt>
                <c:pt idx="13">
                  <c:v>Recherche publique</c:v>
                </c:pt>
              </c:strCache>
            </c:strRef>
          </c:cat>
          <c:val>
            <c:numRef>
              <c:f>Sheet1!$B$426:$B$439</c:f>
              <c:numCache>
                <c:formatCode>General</c:formatCode>
                <c:ptCount val="14"/>
                <c:pt idx="0">
                  <c:v>1.0</c:v>
                </c:pt>
                <c:pt idx="1">
                  <c:v>5.0</c:v>
                </c:pt>
                <c:pt idx="2">
                  <c:v>5.0</c:v>
                </c:pt>
                <c:pt idx="3">
                  <c:v>8.0</c:v>
                </c:pt>
                <c:pt idx="4">
                  <c:v>9.0</c:v>
                </c:pt>
                <c:pt idx="5">
                  <c:v>12.0</c:v>
                </c:pt>
                <c:pt idx="6">
                  <c:v>14.0</c:v>
                </c:pt>
                <c:pt idx="7">
                  <c:v>16.0</c:v>
                </c:pt>
                <c:pt idx="8">
                  <c:v>16.0</c:v>
                </c:pt>
                <c:pt idx="9">
                  <c:v>21.0</c:v>
                </c:pt>
                <c:pt idx="10">
                  <c:v>23.0</c:v>
                </c:pt>
                <c:pt idx="11">
                  <c:v>44.0</c:v>
                </c:pt>
                <c:pt idx="12">
                  <c:v>55.0</c:v>
                </c:pt>
                <c:pt idx="13">
                  <c:v>83.0</c:v>
                </c:pt>
              </c:numCache>
            </c:numRef>
          </c:val>
        </c:ser>
        <c:shape val="cylinder"/>
        <c:axId val="332100392"/>
        <c:axId val="331905704"/>
        <c:axId val="0"/>
      </c:bar3DChart>
      <c:catAx>
        <c:axId val="332100392"/>
        <c:scaling>
          <c:orientation val="minMax"/>
        </c:scaling>
        <c:axPos val="l"/>
        <c:tickLblPos val="nextTo"/>
        <c:crossAx val="331905704"/>
        <c:crosses val="autoZero"/>
        <c:auto val="1"/>
        <c:lblAlgn val="ctr"/>
        <c:lblOffset val="100"/>
      </c:catAx>
      <c:valAx>
        <c:axId val="331905704"/>
        <c:scaling>
          <c:orientation val="minMax"/>
        </c:scaling>
        <c:axPos val="b"/>
        <c:majorGridlines/>
        <c:numFmt formatCode="General" sourceLinked="1"/>
        <c:tickLblPos val="nextTo"/>
        <c:crossAx val="332100392"/>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style val="18"/>
  <c:chart>
    <c:view3D>
      <c:rotX val="30"/>
      <c:perspective val="30"/>
    </c:view3D>
    <c:plotArea>
      <c:layout/>
      <c:pie3DChart>
        <c:varyColors val="1"/>
        <c:ser>
          <c:idx val="0"/>
          <c:order val="0"/>
          <c:explosion val="25"/>
          <c:dLbls>
            <c:dLbl>
              <c:idx val="0"/>
              <c:layout/>
              <c:dLblPos val="outEnd"/>
              <c:showCatName val="1"/>
              <c:showPercent val="1"/>
            </c:dLbl>
            <c:dLbl>
              <c:idx val="1"/>
              <c:layout/>
              <c:dLblPos val="outEnd"/>
              <c:showCatName val="1"/>
              <c:showPercent val="1"/>
            </c:dLbl>
            <c:delete val="1"/>
          </c:dLbls>
          <c:cat>
            <c:strRef>
              <c:f>Sheet1!$A$329:$A$330</c:f>
              <c:strCache>
                <c:ptCount val="2"/>
                <c:pt idx="0">
                  <c:v>HOMME</c:v>
                </c:pt>
                <c:pt idx="1">
                  <c:v>FEMME</c:v>
                </c:pt>
              </c:strCache>
            </c:strRef>
          </c:cat>
          <c:val>
            <c:numRef>
              <c:f>Sheet1!$B$329:$B$330</c:f>
              <c:numCache>
                <c:formatCode>General</c:formatCode>
                <c:ptCount val="2"/>
                <c:pt idx="0">
                  <c:v>210.0</c:v>
                </c:pt>
                <c:pt idx="1">
                  <c:v>103.0</c:v>
                </c:pt>
              </c:numCache>
            </c:numRef>
          </c:val>
        </c:ser>
      </c:pie3DChart>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style val="2"/>
  <c:chart>
    <c:view3D>
      <c:rotX val="30"/>
      <c:perspective val="0"/>
    </c:view3D>
    <c:plotArea>
      <c:layout>
        <c:manualLayout>
          <c:layoutTarget val="inner"/>
          <c:xMode val="edge"/>
          <c:yMode val="edge"/>
          <c:x val="0.0854078208578358"/>
          <c:y val="0.0925926442261394"/>
          <c:w val="0.777777777777778"/>
          <c:h val="0.810185185185185"/>
        </c:manualLayout>
      </c:layout>
      <c:pie3DChart>
        <c:varyColors val="1"/>
        <c:ser>
          <c:idx val="0"/>
          <c:order val="0"/>
          <c:spPr>
            <a:solidFill>
              <a:srgbClr val="0080C0"/>
            </a:solidFill>
            <a:ln w="25400">
              <a:noFill/>
            </a:ln>
          </c:spPr>
          <c:explosion val="25"/>
          <c:dPt>
            <c:idx val="1"/>
            <c:spPr>
              <a:solidFill>
                <a:srgbClr val="996633"/>
              </a:solidFill>
              <a:ln w="25400">
                <a:noFill/>
              </a:ln>
            </c:spPr>
          </c:dPt>
          <c:dLbls>
            <c:dLbl>
              <c:idx val="0"/>
              <c:layout>
                <c:manualLayout>
                  <c:x val="-0.0822784810126582"/>
                  <c:y val="0.157984354701686"/>
                </c:manualLayout>
              </c:layout>
              <c:dLblPos val="bestFit"/>
              <c:showCatName val="1"/>
              <c:showPercent val="1"/>
            </c:dLbl>
            <c:dLbl>
              <c:idx val="1"/>
              <c:layout>
                <c:manualLayout>
                  <c:x val="0.0590717299578059"/>
                  <c:y val="-0.13346954104108"/>
                </c:manualLayout>
              </c:layout>
              <c:dLblPos val="bestFit"/>
              <c:showCatName val="1"/>
              <c:showPercent val="1"/>
            </c:dLbl>
            <c:delete val="1"/>
          </c:dLbls>
          <c:cat>
            <c:strRef>
              <c:f>Sheet1!$A$329:$A$330</c:f>
              <c:strCache>
                <c:ptCount val="2"/>
                <c:pt idx="0">
                  <c:v>HOMME</c:v>
                </c:pt>
                <c:pt idx="1">
                  <c:v>FEMME</c:v>
                </c:pt>
              </c:strCache>
            </c:strRef>
          </c:cat>
          <c:val>
            <c:numRef>
              <c:f>Sheet1!$B$329:$B$330</c:f>
              <c:numCache>
                <c:formatCode>General</c:formatCode>
                <c:ptCount val="2"/>
                <c:pt idx="0">
                  <c:v>210.0</c:v>
                </c:pt>
                <c:pt idx="1">
                  <c:v>103.0</c:v>
                </c:pt>
              </c:numCache>
            </c:numRef>
          </c:val>
        </c:ser>
      </c:pie3DChart>
      <c:spPr>
        <a:noFill/>
        <a:ln w="25400">
          <a:noFill/>
        </a:ln>
      </c:spPr>
    </c:plotArea>
    <c:plotVisOnly val="1"/>
    <c:dispBlanksAs val="zero"/>
  </c:chart>
  <c:spPr>
    <a:noFill/>
    <a:ln w="12700">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fr-FR"/>
  <c:style val="18"/>
  <c:chart>
    <c:view3D>
      <c:rotX val="30"/>
      <c:perspective val="30"/>
    </c:view3D>
    <c:plotArea>
      <c:layout>
        <c:manualLayout>
          <c:layoutTarget val="inner"/>
          <c:xMode val="edge"/>
          <c:yMode val="edge"/>
          <c:x val="0.19515306122449"/>
          <c:y val="0.210040660900994"/>
          <c:w val="0.619897959183673"/>
          <c:h val="0.571721956886537"/>
        </c:manualLayout>
      </c:layout>
      <c:pie3DChart>
        <c:varyColors val="1"/>
        <c:ser>
          <c:idx val="0"/>
          <c:order val="0"/>
          <c:explosion val="25"/>
          <c:cat>
            <c:strRef>
              <c:f>Sheet1!$A$329:$A$330</c:f>
              <c:strCache>
                <c:ptCount val="2"/>
                <c:pt idx="0">
                  <c:v>HOMME</c:v>
                </c:pt>
                <c:pt idx="1">
                  <c:v>FEMME</c:v>
                </c:pt>
              </c:strCache>
            </c:strRef>
          </c:cat>
          <c:val>
            <c:numRef>
              <c:f>Sheet1!$B$329:$B$330</c:f>
              <c:numCache>
                <c:formatCode>General</c:formatCode>
                <c:ptCount val="2"/>
                <c:pt idx="0">
                  <c:v>210.0</c:v>
                </c:pt>
                <c:pt idx="1">
                  <c:v>103.0</c:v>
                </c:pt>
              </c:numCache>
            </c:numRef>
          </c:val>
        </c:ser>
      </c:pie3DChart>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fr-FR"/>
  <c:style val="2"/>
  <c:chart>
    <c:view3D>
      <c:rotX val="30"/>
      <c:perspective val="0"/>
    </c:view3D>
    <c:plotArea>
      <c:layout>
        <c:manualLayout>
          <c:layoutTarget val="inner"/>
          <c:xMode val="edge"/>
          <c:yMode val="edge"/>
          <c:x val="0.220266222751095"/>
          <c:y val="0.194444542931207"/>
          <c:w val="0.588888888888889"/>
          <c:h val="0.611111111111111"/>
        </c:manualLayout>
      </c:layout>
      <c:pie3DChart>
        <c:varyColors val="1"/>
        <c:ser>
          <c:idx val="0"/>
          <c:order val="0"/>
          <c:spPr>
            <a:solidFill>
              <a:srgbClr val="0080C0"/>
            </a:solidFill>
            <a:ln w="25400">
              <a:noFill/>
            </a:ln>
          </c:spPr>
          <c:dPt>
            <c:idx val="0"/>
            <c:explosion val="4"/>
          </c:dPt>
          <c:dPt>
            <c:idx val="1"/>
            <c:explosion val="11"/>
            <c:spPr>
              <a:solidFill>
                <a:srgbClr val="996633"/>
              </a:solidFill>
              <a:ln w="25400">
                <a:noFill/>
              </a:ln>
            </c:spPr>
          </c:dPt>
          <c:dPt>
            <c:idx val="2"/>
            <c:explosion val="8"/>
            <c:spPr>
              <a:solidFill>
                <a:srgbClr val="999933"/>
              </a:solidFill>
              <a:ln w="25400">
                <a:noFill/>
              </a:ln>
            </c:spPr>
          </c:dPt>
          <c:dPt>
            <c:idx val="3"/>
            <c:explosion val="11"/>
            <c:spPr>
              <a:solidFill>
                <a:srgbClr val="666699"/>
              </a:solidFill>
              <a:ln w="25400">
                <a:noFill/>
              </a:ln>
            </c:spPr>
          </c:dPt>
          <c:dLbls>
            <c:dLbl>
              <c:idx val="0"/>
              <c:layout>
                <c:manualLayout>
                  <c:x val="0.0482315112540193"/>
                  <c:y val="-0.0600375305476392"/>
                </c:manualLayout>
              </c:layout>
              <c:dLblPos val="bestFit"/>
              <c:showCatName val="1"/>
              <c:showPercent val="1"/>
            </c:dLbl>
            <c:dLbl>
              <c:idx val="1"/>
              <c:layout>
                <c:manualLayout>
                  <c:x val="0.0643086816720256"/>
                  <c:y val="0.0540337774928753"/>
                </c:manualLayout>
              </c:layout>
              <c:dLblPos val="bestFit"/>
              <c:showCatName val="1"/>
              <c:showPercent val="1"/>
            </c:dLbl>
            <c:dLbl>
              <c:idx val="2"/>
              <c:layout>
                <c:manualLayout>
                  <c:x val="-0.00803858520900321"/>
                  <c:y val="0.0600375305476391"/>
                </c:manualLayout>
              </c:layout>
              <c:dLblPos val="bestFit"/>
              <c:showCatName val="1"/>
              <c:showPercent val="1"/>
            </c:dLbl>
            <c:dLbl>
              <c:idx val="3"/>
              <c:layout>
                <c:manualLayout>
                  <c:x val="0.00643086816720257"/>
                  <c:y val="-0.0600375305476392"/>
                </c:manualLayout>
              </c:layout>
              <c:dLblPos val="bestFit"/>
              <c:showCatName val="1"/>
              <c:showPercent val="1"/>
            </c:dLbl>
            <c:delete val="1"/>
          </c:dLbls>
          <c:cat>
            <c:strRef>
              <c:f>Sheet1!$A$335:$A$338</c:f>
              <c:strCache>
                <c:ptCount val="4"/>
                <c:pt idx="0">
                  <c:v>Entreprise</c:v>
                </c:pt>
                <c:pt idx="1">
                  <c:v>Recherche et Enseignement supérieur</c:v>
                </c:pt>
                <c:pt idx="2">
                  <c:v>Administration et gestion publique</c:v>
                </c:pt>
                <c:pt idx="3">
                  <c:v>Société</c:v>
                </c:pt>
              </c:strCache>
            </c:strRef>
          </c:cat>
          <c:val>
            <c:numRef>
              <c:f>Sheet1!$B$335:$B$338</c:f>
              <c:numCache>
                <c:formatCode>General</c:formatCode>
                <c:ptCount val="4"/>
                <c:pt idx="0">
                  <c:v>70.0</c:v>
                </c:pt>
                <c:pt idx="1">
                  <c:v>104.0</c:v>
                </c:pt>
                <c:pt idx="2">
                  <c:v>87.0</c:v>
                </c:pt>
                <c:pt idx="3">
                  <c:v>51.0</c:v>
                </c:pt>
              </c:numCache>
            </c:numRef>
          </c:val>
        </c:ser>
      </c:pie3DChart>
      <c:spPr>
        <a:noFill/>
        <a:ln w="25400">
          <a:noFill/>
        </a:ln>
      </c:spPr>
    </c:plotArea>
    <c:plotVisOnly val="1"/>
    <c:dispBlanksAs val="zero"/>
  </c:chart>
  <c:spPr>
    <a:noFill/>
    <a:ln w="12700">
      <a:noFill/>
      <a:prstDash val="solid"/>
    </a:ln>
  </c:spPr>
  <c:txPr>
    <a:bodyPr/>
    <a:lstStyle/>
    <a:p>
      <a:pPr>
        <a:defRPr sz="1000" b="0" i="0" u="none" strike="noStrike" baseline="0">
          <a:solidFill>
            <a:srgbClr val="000000"/>
          </a:solidFill>
          <a:latin typeface="Calibri"/>
          <a:ea typeface="Calibri"/>
          <a:cs typeface="Calibri"/>
        </a:defRPr>
      </a:pPr>
      <a:endParaRPr lang="fr-FR"/>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fr-FR"/>
  <c:style val="18"/>
  <c:chart>
    <c:view3D>
      <c:rotX val="30"/>
      <c:perspective val="30"/>
    </c:view3D>
    <c:plotArea>
      <c:layout>
        <c:manualLayout>
          <c:layoutTarget val="inner"/>
          <c:xMode val="edge"/>
          <c:yMode val="edge"/>
          <c:x val="0.319396067431849"/>
          <c:y val="0.024572841302496"/>
          <c:w val="0.678675275294803"/>
          <c:h val="0.943805874840358"/>
        </c:manualLayout>
      </c:layout>
      <c:pie3DChart>
        <c:varyColors val="1"/>
        <c:ser>
          <c:idx val="0"/>
          <c:order val="0"/>
          <c:explosion val="24"/>
          <c:dPt>
            <c:idx val="0"/>
            <c:explosion val="14"/>
          </c:dPt>
          <c:dPt>
            <c:idx val="1"/>
            <c:explosion val="11"/>
          </c:dPt>
          <c:dPt>
            <c:idx val="2"/>
            <c:explosion val="7"/>
          </c:dPt>
          <c:dPt>
            <c:idx val="3"/>
            <c:explosion val="0"/>
          </c:dPt>
          <c:cat>
            <c:strRef>
              <c:f>Sheet1!$A$335:$A$338</c:f>
              <c:strCache>
                <c:ptCount val="4"/>
                <c:pt idx="0">
                  <c:v>Entreprise</c:v>
                </c:pt>
                <c:pt idx="1">
                  <c:v>Recherche et Enseignement supérieur</c:v>
                </c:pt>
                <c:pt idx="2">
                  <c:v>Administration et gestion publique</c:v>
                </c:pt>
                <c:pt idx="3">
                  <c:v>Société</c:v>
                </c:pt>
              </c:strCache>
            </c:strRef>
          </c:cat>
          <c:val>
            <c:numRef>
              <c:f>Sheet1!$B$335:$B$338</c:f>
              <c:numCache>
                <c:formatCode>General</c:formatCode>
                <c:ptCount val="4"/>
                <c:pt idx="0">
                  <c:v>70.0</c:v>
                </c:pt>
                <c:pt idx="1">
                  <c:v>104.0</c:v>
                </c:pt>
                <c:pt idx="2">
                  <c:v>87.0</c:v>
                </c:pt>
                <c:pt idx="3">
                  <c:v>51.0</c:v>
                </c:pt>
              </c:numCache>
            </c:numRef>
          </c:val>
        </c:ser>
      </c:pie3DChart>
    </c:plotArea>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fr-FR"/>
  <c:style val="18"/>
  <c:chart>
    <c:view3D>
      <c:rAngAx val="1"/>
    </c:view3D>
    <c:plotArea>
      <c:layout/>
      <c:bar3DChart>
        <c:barDir val="bar"/>
        <c:grouping val="clustered"/>
        <c:ser>
          <c:idx val="0"/>
          <c:order val="0"/>
          <c:cat>
            <c:strRef>
              <c:f>'Promotion 2013-2014'!$A$141:$A$154</c:f>
              <c:strCache>
                <c:ptCount val="14"/>
                <c:pt idx="0">
                  <c:v>PME-PMI</c:v>
                </c:pt>
                <c:pt idx="1">
                  <c:v>Structure d'interface public-privé</c:v>
                </c:pt>
                <c:pt idx="2">
                  <c:v>Organisation syndicale</c:v>
                </c:pt>
                <c:pt idx="3">
                  <c:v>Ministère de l'Enseignement supérieur et de la Recherche</c:v>
                </c:pt>
                <c:pt idx="4">
                  <c:v>Institutions et juridictions nationales</c:v>
                </c:pt>
                <c:pt idx="5">
                  <c:v>Associations, Fondations, Académies</c:v>
                </c:pt>
                <c:pt idx="6">
                  <c:v>Médias et Culture</c:v>
                </c:pt>
                <c:pt idx="7">
                  <c:v>Elus et membres du CESE</c:v>
                </c:pt>
                <c:pt idx="8">
                  <c:v>Éducation nationale</c:v>
                </c:pt>
                <c:pt idx="9">
                  <c:v>Universités / Écoles</c:v>
                </c:pt>
                <c:pt idx="10">
                  <c:v>Fonction publique parlementaire, territoriale et hospitalière</c:v>
                </c:pt>
                <c:pt idx="11">
                  <c:v>Autres ministères et autres administrations</c:v>
                </c:pt>
                <c:pt idx="12">
                  <c:v>Grande entreprise</c:v>
                </c:pt>
                <c:pt idx="13">
                  <c:v>Recherche publique</c:v>
                </c:pt>
              </c:strCache>
            </c:strRef>
          </c:cat>
          <c:val>
            <c:numRef>
              <c:f>'Promotion 2013-2014'!$B$141:$B$154</c:f>
              <c:numCache>
                <c:formatCode>General</c:formatCode>
                <c:ptCount val="14"/>
                <c:pt idx="0">
                  <c:v>0.0</c:v>
                </c:pt>
                <c:pt idx="1">
                  <c:v>1.0</c:v>
                </c:pt>
                <c:pt idx="2">
                  <c:v>1.0</c:v>
                </c:pt>
                <c:pt idx="3">
                  <c:v>1.0</c:v>
                </c:pt>
                <c:pt idx="4">
                  <c:v>1.0</c:v>
                </c:pt>
                <c:pt idx="5">
                  <c:v>1.0</c:v>
                </c:pt>
                <c:pt idx="6">
                  <c:v>2.0</c:v>
                </c:pt>
                <c:pt idx="7">
                  <c:v>2.0</c:v>
                </c:pt>
                <c:pt idx="8">
                  <c:v>2.0</c:v>
                </c:pt>
                <c:pt idx="9">
                  <c:v>3.0</c:v>
                </c:pt>
                <c:pt idx="10">
                  <c:v>3.0</c:v>
                </c:pt>
                <c:pt idx="11">
                  <c:v>5.0</c:v>
                </c:pt>
                <c:pt idx="12">
                  <c:v>9.0</c:v>
                </c:pt>
                <c:pt idx="13">
                  <c:v>11.0</c:v>
                </c:pt>
              </c:numCache>
            </c:numRef>
          </c:val>
        </c:ser>
        <c:shape val="cylinder"/>
        <c:axId val="332314056"/>
        <c:axId val="332080664"/>
        <c:axId val="0"/>
      </c:bar3DChart>
      <c:catAx>
        <c:axId val="332314056"/>
        <c:scaling>
          <c:orientation val="minMax"/>
        </c:scaling>
        <c:axPos val="l"/>
        <c:tickLblPos val="nextTo"/>
        <c:crossAx val="332080664"/>
        <c:crosses val="autoZero"/>
        <c:auto val="1"/>
        <c:lblAlgn val="ctr"/>
        <c:lblOffset val="100"/>
      </c:catAx>
      <c:valAx>
        <c:axId val="332080664"/>
        <c:scaling>
          <c:orientation val="minMax"/>
        </c:scaling>
        <c:axPos val="b"/>
        <c:majorGridlines/>
        <c:numFmt formatCode="General" sourceLinked="1"/>
        <c:tickLblPos val="nextTo"/>
        <c:crossAx val="332314056"/>
        <c:crosses val="autoZero"/>
        <c:crossBetween val="between"/>
      </c:valAx>
    </c:plotArea>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fr-FR"/>
  <c:style val="18"/>
  <c:chart>
    <c:view3D>
      <c:rAngAx val="1"/>
    </c:view3D>
    <c:plotArea>
      <c:layout/>
      <c:bar3DChart>
        <c:barDir val="bar"/>
        <c:grouping val="clustered"/>
        <c:ser>
          <c:idx val="0"/>
          <c:order val="0"/>
          <c:cat>
            <c:strRef>
              <c:f>Sheet1!$A$426:$A$439</c:f>
              <c:strCache>
                <c:ptCount val="14"/>
                <c:pt idx="0">
                  <c:v>Structure d'interface public-privé</c:v>
                </c:pt>
                <c:pt idx="1">
                  <c:v>Fonction publique parlementaire, territoriale et hospitalière</c:v>
                </c:pt>
                <c:pt idx="2">
                  <c:v>Organisation syndicale</c:v>
                </c:pt>
                <c:pt idx="3">
                  <c:v>Institutions et juridictions nationales</c:v>
                </c:pt>
                <c:pt idx="4">
                  <c:v>Associations, Fondations, Académies</c:v>
                </c:pt>
                <c:pt idx="5">
                  <c:v>Ministère de l'Enseignement supérieur et de la Recherche</c:v>
                </c:pt>
                <c:pt idx="6">
                  <c:v>PME-PMI</c:v>
                </c:pt>
                <c:pt idx="7">
                  <c:v>Éducation nationale</c:v>
                </c:pt>
                <c:pt idx="8">
                  <c:v>Elus et membres du CESE</c:v>
                </c:pt>
                <c:pt idx="9">
                  <c:v>Universités / Écoles</c:v>
                </c:pt>
                <c:pt idx="10">
                  <c:v>Médias et Culture</c:v>
                </c:pt>
                <c:pt idx="11">
                  <c:v>Autres ministères et autres administrations</c:v>
                </c:pt>
                <c:pt idx="12">
                  <c:v>Grande entreprise</c:v>
                </c:pt>
                <c:pt idx="13">
                  <c:v>Recherche publique</c:v>
                </c:pt>
              </c:strCache>
            </c:strRef>
          </c:cat>
          <c:val>
            <c:numRef>
              <c:f>Sheet1!$B$426:$B$439</c:f>
              <c:numCache>
                <c:formatCode>General</c:formatCode>
                <c:ptCount val="14"/>
                <c:pt idx="0">
                  <c:v>1.0</c:v>
                </c:pt>
                <c:pt idx="1">
                  <c:v>5.0</c:v>
                </c:pt>
                <c:pt idx="2">
                  <c:v>5.0</c:v>
                </c:pt>
                <c:pt idx="3">
                  <c:v>8.0</c:v>
                </c:pt>
                <c:pt idx="4">
                  <c:v>9.0</c:v>
                </c:pt>
                <c:pt idx="5">
                  <c:v>12.0</c:v>
                </c:pt>
                <c:pt idx="6">
                  <c:v>14.0</c:v>
                </c:pt>
                <c:pt idx="7">
                  <c:v>16.0</c:v>
                </c:pt>
                <c:pt idx="8">
                  <c:v>16.0</c:v>
                </c:pt>
                <c:pt idx="9">
                  <c:v>21.0</c:v>
                </c:pt>
                <c:pt idx="10">
                  <c:v>23.0</c:v>
                </c:pt>
                <c:pt idx="11">
                  <c:v>44.0</c:v>
                </c:pt>
                <c:pt idx="12">
                  <c:v>55.0</c:v>
                </c:pt>
                <c:pt idx="13">
                  <c:v>83.0</c:v>
                </c:pt>
              </c:numCache>
            </c:numRef>
          </c:val>
        </c:ser>
        <c:shape val="cylinder"/>
        <c:axId val="331951384"/>
        <c:axId val="332317592"/>
        <c:axId val="0"/>
      </c:bar3DChart>
      <c:catAx>
        <c:axId val="331951384"/>
        <c:scaling>
          <c:orientation val="minMax"/>
        </c:scaling>
        <c:delete val="1"/>
        <c:axPos val="l"/>
        <c:tickLblPos val="nextTo"/>
        <c:crossAx val="332317592"/>
        <c:crosses val="autoZero"/>
        <c:auto val="1"/>
        <c:lblAlgn val="ctr"/>
        <c:lblOffset val="100"/>
      </c:catAx>
      <c:valAx>
        <c:axId val="332317592"/>
        <c:scaling>
          <c:orientation val="minMax"/>
        </c:scaling>
        <c:axPos val="b"/>
        <c:majorGridlines/>
        <c:numFmt formatCode="General" sourceLinked="1"/>
        <c:tickLblPos val="nextTo"/>
        <c:crossAx val="331951384"/>
        <c:crosses val="autoZero"/>
        <c:crossBetween val="between"/>
      </c:valAx>
    </c:plotArea>
    <c:plotVisOnly val="1"/>
  </c:chart>
  <c:spPr>
    <a:solidFill>
      <a:schemeClr val="bg1"/>
    </a:solidFill>
  </c:spPr>
  <c:externalData r:id="rId1"/>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DBE846-9EE2-4345-ABAF-D91A17329BD8}" type="doc">
      <dgm:prSet loTypeId="urn:microsoft.com/office/officeart/2005/8/layout/venn1" loCatId="relationship" qsTypeId="urn:microsoft.com/office/officeart/2005/8/quickstyle/simple2" qsCatId="simple" csTypeId="urn:microsoft.com/office/officeart/2005/8/colors/colorful5" csCatId="colorful" phldr="1"/>
      <dgm:spPr/>
      <dgm:t>
        <a:bodyPr/>
        <a:lstStyle/>
        <a:p>
          <a:endParaRPr lang="fr-FR"/>
        </a:p>
      </dgm:t>
    </dgm:pt>
    <dgm:pt modelId="{30656F75-3B6C-4CE9-AA2E-2FB64BFC2788}">
      <dgm:prSet/>
      <dgm:spPr/>
      <dgm:t>
        <a:bodyPr/>
        <a:lstStyle/>
        <a:p>
          <a:pPr rtl="0"/>
          <a:r>
            <a:rPr lang="fr-FR" b="1" dirty="0" smtClean="0"/>
            <a:t>1-Formation</a:t>
          </a:r>
          <a:endParaRPr lang="fr-FR" b="1" dirty="0"/>
        </a:p>
      </dgm:t>
    </dgm:pt>
    <dgm:pt modelId="{DE613D4F-A2A4-438C-9177-4017A3028875}" type="parTrans" cxnId="{C4FA3220-308B-4DCA-9E76-98627D62D5FA}">
      <dgm:prSet/>
      <dgm:spPr/>
      <dgm:t>
        <a:bodyPr/>
        <a:lstStyle/>
        <a:p>
          <a:endParaRPr lang="fr-FR" b="1"/>
        </a:p>
      </dgm:t>
    </dgm:pt>
    <dgm:pt modelId="{88F4CBEF-22FC-43FD-9BDB-0C9B17CE516C}" type="sibTrans" cxnId="{C4FA3220-308B-4DCA-9E76-98627D62D5FA}">
      <dgm:prSet/>
      <dgm:spPr/>
      <dgm:t>
        <a:bodyPr/>
        <a:lstStyle/>
        <a:p>
          <a:endParaRPr lang="fr-FR" b="1"/>
        </a:p>
      </dgm:t>
    </dgm:pt>
    <dgm:pt modelId="{989C87F0-DC79-418E-8AAE-3BC450E8C625}">
      <dgm:prSet/>
      <dgm:spPr/>
      <dgm:t>
        <a:bodyPr/>
        <a:lstStyle/>
        <a:p>
          <a:pPr rtl="0"/>
          <a:r>
            <a:rPr lang="fr-FR" b="1" dirty="0" smtClean="0"/>
            <a:t>2-Diffusion de la culture scientifique</a:t>
          </a:r>
          <a:endParaRPr lang="fr-FR" b="1" dirty="0"/>
        </a:p>
      </dgm:t>
    </dgm:pt>
    <dgm:pt modelId="{8985A799-A43A-40CA-98AF-3F792F718446}" type="parTrans" cxnId="{A30081A6-E5EF-465B-9F83-398B7C345C9E}">
      <dgm:prSet/>
      <dgm:spPr/>
      <dgm:t>
        <a:bodyPr/>
        <a:lstStyle/>
        <a:p>
          <a:endParaRPr lang="fr-FR" b="1"/>
        </a:p>
      </dgm:t>
    </dgm:pt>
    <dgm:pt modelId="{B6464F77-8048-485C-B8DE-9F4941C8696D}" type="sibTrans" cxnId="{A30081A6-E5EF-465B-9F83-398B7C345C9E}">
      <dgm:prSet/>
      <dgm:spPr/>
      <dgm:t>
        <a:bodyPr/>
        <a:lstStyle/>
        <a:p>
          <a:endParaRPr lang="fr-FR" b="1"/>
        </a:p>
      </dgm:t>
    </dgm:pt>
    <dgm:pt modelId="{D9EE773A-3E2F-4996-9A85-B44695C5E48A}">
      <dgm:prSet/>
      <dgm:spPr/>
      <dgm:t>
        <a:bodyPr/>
        <a:lstStyle/>
        <a:p>
          <a:pPr rtl="0"/>
          <a:r>
            <a:rPr lang="fr-FR" b="1" spc="-50" baseline="0" dirty="0" smtClean="0"/>
            <a:t>3-Animation du débat public</a:t>
          </a:r>
          <a:endParaRPr lang="fr-FR" b="1" spc="-50" baseline="0" dirty="0"/>
        </a:p>
      </dgm:t>
    </dgm:pt>
    <dgm:pt modelId="{42A1ADBD-9D65-4232-9BD8-67F513C9C6FE}" type="parTrans" cxnId="{851A198B-C8AD-4899-928B-7C033AE0EC0F}">
      <dgm:prSet/>
      <dgm:spPr/>
      <dgm:t>
        <a:bodyPr/>
        <a:lstStyle/>
        <a:p>
          <a:endParaRPr lang="fr-FR" b="1"/>
        </a:p>
      </dgm:t>
    </dgm:pt>
    <dgm:pt modelId="{9328821A-0476-4021-BADD-D3764BB9CC54}" type="sibTrans" cxnId="{851A198B-C8AD-4899-928B-7C033AE0EC0F}">
      <dgm:prSet/>
      <dgm:spPr/>
      <dgm:t>
        <a:bodyPr/>
        <a:lstStyle/>
        <a:p>
          <a:endParaRPr lang="fr-FR" b="1"/>
        </a:p>
      </dgm:t>
    </dgm:pt>
    <dgm:pt modelId="{6288DE6F-FFAC-4485-86CB-97B10D18E738}" type="pres">
      <dgm:prSet presAssocID="{A4DBE846-9EE2-4345-ABAF-D91A17329BD8}" presName="compositeShape" presStyleCnt="0">
        <dgm:presLayoutVars>
          <dgm:chMax val="7"/>
          <dgm:dir/>
          <dgm:resizeHandles val="exact"/>
        </dgm:presLayoutVars>
      </dgm:prSet>
      <dgm:spPr/>
      <dgm:t>
        <a:bodyPr/>
        <a:lstStyle/>
        <a:p>
          <a:endParaRPr lang="fr-FR"/>
        </a:p>
      </dgm:t>
    </dgm:pt>
    <dgm:pt modelId="{2A14AB80-7D58-4CD5-9870-25DB56AF5E55}" type="pres">
      <dgm:prSet presAssocID="{30656F75-3B6C-4CE9-AA2E-2FB64BFC2788}" presName="circ1" presStyleLbl="vennNode1" presStyleIdx="0" presStyleCnt="3" custScaleX="84257" custScaleY="81364" custLinFactNeighborY="4595"/>
      <dgm:spPr/>
      <dgm:t>
        <a:bodyPr/>
        <a:lstStyle/>
        <a:p>
          <a:endParaRPr lang="fr-FR"/>
        </a:p>
      </dgm:t>
    </dgm:pt>
    <dgm:pt modelId="{F3B5C89A-262B-48DF-9CB0-3ADE8D452CEB}" type="pres">
      <dgm:prSet presAssocID="{30656F75-3B6C-4CE9-AA2E-2FB64BFC2788}" presName="circ1Tx" presStyleLbl="revTx" presStyleIdx="0" presStyleCnt="0">
        <dgm:presLayoutVars>
          <dgm:chMax val="0"/>
          <dgm:chPref val="0"/>
          <dgm:bulletEnabled val="1"/>
        </dgm:presLayoutVars>
      </dgm:prSet>
      <dgm:spPr/>
      <dgm:t>
        <a:bodyPr/>
        <a:lstStyle/>
        <a:p>
          <a:endParaRPr lang="fr-FR"/>
        </a:p>
      </dgm:t>
    </dgm:pt>
    <dgm:pt modelId="{C7E25001-0A01-4160-A2EB-CC82A8BF527F}" type="pres">
      <dgm:prSet presAssocID="{989C87F0-DC79-418E-8AAE-3BC450E8C625}" presName="circ2" presStyleLbl="vennNode1" presStyleIdx="1" presStyleCnt="3" custScaleX="84257" custScaleY="81364" custLinFactNeighborX="-7998" custLinFactNeighborY="-11010"/>
      <dgm:spPr/>
      <dgm:t>
        <a:bodyPr/>
        <a:lstStyle/>
        <a:p>
          <a:endParaRPr lang="fr-FR"/>
        </a:p>
      </dgm:t>
    </dgm:pt>
    <dgm:pt modelId="{62ABA1D4-DB96-4D11-8658-5C7DB5D215B8}" type="pres">
      <dgm:prSet presAssocID="{989C87F0-DC79-418E-8AAE-3BC450E8C625}" presName="circ2Tx" presStyleLbl="revTx" presStyleIdx="0" presStyleCnt="0">
        <dgm:presLayoutVars>
          <dgm:chMax val="0"/>
          <dgm:chPref val="0"/>
          <dgm:bulletEnabled val="1"/>
        </dgm:presLayoutVars>
      </dgm:prSet>
      <dgm:spPr/>
      <dgm:t>
        <a:bodyPr/>
        <a:lstStyle/>
        <a:p>
          <a:endParaRPr lang="fr-FR"/>
        </a:p>
      </dgm:t>
    </dgm:pt>
    <dgm:pt modelId="{84CC579B-77DF-4BB9-B8D2-8BC3DDF64CAB}" type="pres">
      <dgm:prSet presAssocID="{D9EE773A-3E2F-4996-9A85-B44695C5E48A}" presName="circ3" presStyleLbl="vennNode1" presStyleIdx="2" presStyleCnt="3" custScaleX="84257" custScaleY="81364" custLinFactNeighborX="383" custLinFactNeighborY="-11137"/>
      <dgm:spPr/>
      <dgm:t>
        <a:bodyPr/>
        <a:lstStyle/>
        <a:p>
          <a:endParaRPr lang="fr-FR"/>
        </a:p>
      </dgm:t>
    </dgm:pt>
    <dgm:pt modelId="{411804B3-744F-4216-BD5D-2CB753179B69}" type="pres">
      <dgm:prSet presAssocID="{D9EE773A-3E2F-4996-9A85-B44695C5E48A}" presName="circ3Tx" presStyleLbl="revTx" presStyleIdx="0" presStyleCnt="0">
        <dgm:presLayoutVars>
          <dgm:chMax val="0"/>
          <dgm:chPref val="0"/>
          <dgm:bulletEnabled val="1"/>
        </dgm:presLayoutVars>
      </dgm:prSet>
      <dgm:spPr/>
      <dgm:t>
        <a:bodyPr/>
        <a:lstStyle/>
        <a:p>
          <a:endParaRPr lang="fr-FR"/>
        </a:p>
      </dgm:t>
    </dgm:pt>
  </dgm:ptLst>
  <dgm:cxnLst>
    <dgm:cxn modelId="{26E7D05A-E6AC-AD48-981E-812D480E6AE4}" type="presOf" srcId="{989C87F0-DC79-418E-8AAE-3BC450E8C625}" destId="{C7E25001-0A01-4160-A2EB-CC82A8BF527F}" srcOrd="0" destOrd="0" presId="urn:microsoft.com/office/officeart/2005/8/layout/venn1"/>
    <dgm:cxn modelId="{12720BFF-3F37-6949-89F3-E73B2895EC07}" type="presOf" srcId="{D9EE773A-3E2F-4996-9A85-B44695C5E48A}" destId="{411804B3-744F-4216-BD5D-2CB753179B69}" srcOrd="1" destOrd="0" presId="urn:microsoft.com/office/officeart/2005/8/layout/venn1"/>
    <dgm:cxn modelId="{A30081A6-E5EF-465B-9F83-398B7C345C9E}" srcId="{A4DBE846-9EE2-4345-ABAF-D91A17329BD8}" destId="{989C87F0-DC79-418E-8AAE-3BC450E8C625}" srcOrd="1" destOrd="0" parTransId="{8985A799-A43A-40CA-98AF-3F792F718446}" sibTransId="{B6464F77-8048-485C-B8DE-9F4941C8696D}"/>
    <dgm:cxn modelId="{4E6FB3A2-497E-2747-901D-DDE3D471C317}" type="presOf" srcId="{30656F75-3B6C-4CE9-AA2E-2FB64BFC2788}" destId="{F3B5C89A-262B-48DF-9CB0-3ADE8D452CEB}" srcOrd="1" destOrd="0" presId="urn:microsoft.com/office/officeart/2005/8/layout/venn1"/>
    <dgm:cxn modelId="{B994BC41-1C2B-A647-A20B-3DEF57F01208}" type="presOf" srcId="{989C87F0-DC79-418E-8AAE-3BC450E8C625}" destId="{62ABA1D4-DB96-4D11-8658-5C7DB5D215B8}" srcOrd="1" destOrd="0" presId="urn:microsoft.com/office/officeart/2005/8/layout/venn1"/>
    <dgm:cxn modelId="{73496E80-ED63-CE48-AEA9-6C62763DF6BB}" type="presOf" srcId="{30656F75-3B6C-4CE9-AA2E-2FB64BFC2788}" destId="{2A14AB80-7D58-4CD5-9870-25DB56AF5E55}" srcOrd="0" destOrd="0" presId="urn:microsoft.com/office/officeart/2005/8/layout/venn1"/>
    <dgm:cxn modelId="{851A198B-C8AD-4899-928B-7C033AE0EC0F}" srcId="{A4DBE846-9EE2-4345-ABAF-D91A17329BD8}" destId="{D9EE773A-3E2F-4996-9A85-B44695C5E48A}" srcOrd="2" destOrd="0" parTransId="{42A1ADBD-9D65-4232-9BD8-67F513C9C6FE}" sibTransId="{9328821A-0476-4021-BADD-D3764BB9CC54}"/>
    <dgm:cxn modelId="{61A15300-DE64-6744-8B6E-A7F1ACD9FEAE}" type="presOf" srcId="{A4DBE846-9EE2-4345-ABAF-D91A17329BD8}" destId="{6288DE6F-FFAC-4485-86CB-97B10D18E738}" srcOrd="0" destOrd="0" presId="urn:microsoft.com/office/officeart/2005/8/layout/venn1"/>
    <dgm:cxn modelId="{C4FA3220-308B-4DCA-9E76-98627D62D5FA}" srcId="{A4DBE846-9EE2-4345-ABAF-D91A17329BD8}" destId="{30656F75-3B6C-4CE9-AA2E-2FB64BFC2788}" srcOrd="0" destOrd="0" parTransId="{DE613D4F-A2A4-438C-9177-4017A3028875}" sibTransId="{88F4CBEF-22FC-43FD-9BDB-0C9B17CE516C}"/>
    <dgm:cxn modelId="{2FD8DA11-5BD5-1249-97EE-30DFD0D0F40E}" type="presOf" srcId="{D9EE773A-3E2F-4996-9A85-B44695C5E48A}" destId="{84CC579B-77DF-4BB9-B8D2-8BC3DDF64CAB}" srcOrd="0" destOrd="0" presId="urn:microsoft.com/office/officeart/2005/8/layout/venn1"/>
    <dgm:cxn modelId="{6D0FEE36-60E9-4348-8093-47A598EF1C79}" type="presParOf" srcId="{6288DE6F-FFAC-4485-86CB-97B10D18E738}" destId="{2A14AB80-7D58-4CD5-9870-25DB56AF5E55}" srcOrd="0" destOrd="0" presId="urn:microsoft.com/office/officeart/2005/8/layout/venn1"/>
    <dgm:cxn modelId="{2AF6C92D-29CE-1344-9B67-C304F53C5E81}" type="presParOf" srcId="{6288DE6F-FFAC-4485-86CB-97B10D18E738}" destId="{F3B5C89A-262B-48DF-9CB0-3ADE8D452CEB}" srcOrd="1" destOrd="0" presId="urn:microsoft.com/office/officeart/2005/8/layout/venn1"/>
    <dgm:cxn modelId="{F72DA226-9E8D-F840-BD30-9A1F958FD675}" type="presParOf" srcId="{6288DE6F-FFAC-4485-86CB-97B10D18E738}" destId="{C7E25001-0A01-4160-A2EB-CC82A8BF527F}" srcOrd="2" destOrd="0" presId="urn:microsoft.com/office/officeart/2005/8/layout/venn1"/>
    <dgm:cxn modelId="{3DB11705-8F3D-394A-B487-AD2A8C717B08}" type="presParOf" srcId="{6288DE6F-FFAC-4485-86CB-97B10D18E738}" destId="{62ABA1D4-DB96-4D11-8658-5C7DB5D215B8}" srcOrd="3" destOrd="0" presId="urn:microsoft.com/office/officeart/2005/8/layout/venn1"/>
    <dgm:cxn modelId="{4097894B-9297-464E-8FC6-F71E5317AD5E}" type="presParOf" srcId="{6288DE6F-FFAC-4485-86CB-97B10D18E738}" destId="{84CC579B-77DF-4BB9-B8D2-8BC3DDF64CAB}" srcOrd="4" destOrd="0" presId="urn:microsoft.com/office/officeart/2005/8/layout/venn1"/>
    <dgm:cxn modelId="{3E17B48A-C1B0-D743-902A-36D4678CAFB3}" type="presParOf" srcId="{6288DE6F-FFAC-4485-86CB-97B10D18E738}" destId="{411804B3-744F-4216-BD5D-2CB753179B69}" srcOrd="5"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14AB80-7D58-4CD5-9870-25DB56AF5E55}">
      <dsp:nvSpPr>
        <dsp:cNvPr id="0" name=""/>
        <dsp:cNvSpPr/>
      </dsp:nvSpPr>
      <dsp:spPr>
        <a:xfrm>
          <a:off x="865172" y="295970"/>
          <a:ext cx="1558954" cy="1505426"/>
        </a:xfrm>
        <a:prstGeom prst="ellipse">
          <a:avLst/>
        </a:prstGeom>
        <a:solidFill>
          <a:schemeClr val="accent5">
            <a:alpha val="50000"/>
            <a:hueOff val="0"/>
            <a:satOff val="0"/>
            <a:lumOff val="0"/>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fr-FR" sz="1500" b="1" kern="1200" dirty="0" smtClean="0"/>
            <a:t>1-Formation</a:t>
          </a:r>
          <a:endParaRPr lang="fr-FR" sz="1500" b="1" kern="1200" dirty="0"/>
        </a:p>
      </dsp:txBody>
      <dsp:txXfrm>
        <a:off x="1073033" y="559419"/>
        <a:ext cx="1143232" cy="677442"/>
      </dsp:txXfrm>
    </dsp:sp>
    <dsp:sp modelId="{C7E25001-0A01-4160-A2EB-CC82A8BF527F}">
      <dsp:nvSpPr>
        <dsp:cNvPr id="0" name=""/>
        <dsp:cNvSpPr/>
      </dsp:nvSpPr>
      <dsp:spPr>
        <a:xfrm>
          <a:off x="1384818" y="1163638"/>
          <a:ext cx="1558954" cy="1505426"/>
        </a:xfrm>
        <a:prstGeom prst="ellipse">
          <a:avLst/>
        </a:prstGeom>
        <a:solidFill>
          <a:schemeClr val="accent5">
            <a:alpha val="50000"/>
            <a:hueOff val="-4966938"/>
            <a:satOff val="19906"/>
            <a:lumOff val="4314"/>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fr-FR" sz="1500" b="1" kern="1200" dirty="0" smtClean="0"/>
            <a:t>2-Diffusion de la culture scientifique</a:t>
          </a:r>
          <a:endParaRPr lang="fr-FR" sz="1500" b="1" kern="1200" dirty="0"/>
        </a:p>
      </dsp:txBody>
      <dsp:txXfrm>
        <a:off x="1861598" y="1552540"/>
        <a:ext cx="935372" cy="827984"/>
      </dsp:txXfrm>
    </dsp:sp>
    <dsp:sp modelId="{84CC579B-77DF-4BB9-B8D2-8BC3DDF64CAB}">
      <dsp:nvSpPr>
        <dsp:cNvPr id="0" name=""/>
        <dsp:cNvSpPr/>
      </dsp:nvSpPr>
      <dsp:spPr>
        <a:xfrm>
          <a:off x="204632" y="1161288"/>
          <a:ext cx="1558954" cy="1505426"/>
        </a:xfrm>
        <a:prstGeom prst="ellipse">
          <a:avLst/>
        </a:prstGeom>
        <a:solidFill>
          <a:schemeClr val="accent5">
            <a:alpha val="50000"/>
            <a:hueOff val="-9933876"/>
            <a:satOff val="39811"/>
            <a:lumOff val="8628"/>
            <a:alphaOff val="0"/>
          </a:schemeClr>
        </a:solidFill>
        <a:ln w="381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fr-FR" sz="1500" b="1" kern="1200" spc="-50" baseline="0" dirty="0" smtClean="0"/>
            <a:t>3-Animation du débat public</a:t>
          </a:r>
          <a:endParaRPr lang="fr-FR" sz="1500" b="1" kern="1200" spc="-50" baseline="0" dirty="0"/>
        </a:p>
      </dsp:txBody>
      <dsp:txXfrm>
        <a:off x="351433" y="1550190"/>
        <a:ext cx="935372" cy="827984"/>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ea typeface="ＭＳ Ｐゴシック" charset="-128"/>
                <a:cs typeface="+mn-cs"/>
              </a:defRPr>
            </a:lvl1pPr>
          </a:lstStyle>
          <a:p>
            <a:pPr>
              <a:defRPr/>
            </a:pPr>
            <a:fld id="{A6044845-1622-46DE-BBD5-E3FB31EF0B75}" type="datetime1">
              <a:rPr lang="fr-FR"/>
              <a:pPr>
                <a:defRPr/>
              </a:pPr>
              <a:t>29/09/13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charset="-128"/>
                <a:cs typeface="+mn-cs"/>
              </a:defRPr>
            </a:lvl1pPr>
          </a:lstStyle>
          <a:p>
            <a:pPr>
              <a:defRPr/>
            </a:pPr>
            <a:fld id="{00A8ACE4-C262-4A33-8D04-7906EFB6B314}" type="slidenum">
              <a:rPr lang="fr-FR"/>
              <a:pPr>
                <a:defRPr/>
              </a:pPr>
              <a:t>‹#›</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49" charset="0"/>
                <a:ea typeface="ＭＳ Ｐゴシック" pitchFamily="49" charset="-128"/>
                <a:cs typeface="ＭＳ Ｐゴシック" pitchFamily="49" charset="-128"/>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ea typeface="ＭＳ Ｐゴシック" charset="-128"/>
                <a:cs typeface="+mn-cs"/>
              </a:defRPr>
            </a:lvl1pPr>
          </a:lstStyle>
          <a:p>
            <a:pPr>
              <a:defRPr/>
            </a:pPr>
            <a:fld id="{8D551FDA-990E-417A-9754-434C8D253C04}" type="datetime1">
              <a:rPr lang="fr-FR"/>
              <a:pPr>
                <a:defRPr/>
              </a:pPr>
              <a:t>29/09/13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49" charset="0"/>
                <a:ea typeface="ＭＳ Ｐゴシック" pitchFamily="49" charset="-128"/>
                <a:cs typeface="ＭＳ Ｐゴシック" pitchFamily="49" charset="-128"/>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ＭＳ Ｐゴシック" charset="-128"/>
                <a:cs typeface="+mn-cs"/>
              </a:defRPr>
            </a:lvl1pPr>
          </a:lstStyle>
          <a:p>
            <a:pPr>
              <a:defRPr/>
            </a:pPr>
            <a:fld id="{F9D71BC3-FBB0-4790-B014-01AC790E4902}" type="slidenum">
              <a:rPr lang="fr-FR"/>
              <a:pPr>
                <a:defRPr/>
              </a:pPr>
              <a:t>‹#›</a:t>
            </a:fld>
            <a:endParaRPr lang="fr-FR"/>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pitchFamily="43"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43"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18434" name="Espace réservé des commentaires 2"/>
          <p:cNvSpPr>
            <a:spLocks noGrp="1"/>
          </p:cNvSpPr>
          <p:nvPr>
            <p:ph type="body" idx="1"/>
          </p:nvPr>
        </p:nvSpPr>
        <p:spPr bwMode="auto">
          <a:noFill/>
        </p:spPr>
        <p:txBody>
          <a:bodyPr/>
          <a:lstStyle/>
          <a:p>
            <a:endParaRPr lang="fr-FR" smtClean="0">
              <a:ea typeface="ＭＳ Ｐゴシック"/>
              <a:cs typeface="ＭＳ Ｐゴシック"/>
            </a:endParaRPr>
          </a:p>
        </p:txBody>
      </p:sp>
      <p:sp>
        <p:nvSpPr>
          <p:cNvPr id="18435" name="Espace réservé du numéro de diapositive 3"/>
          <p:cNvSpPr>
            <a:spLocks noGrp="1"/>
          </p:cNvSpPr>
          <p:nvPr>
            <p:ph type="sldNum" sz="quarter" idx="5"/>
          </p:nvPr>
        </p:nvSpPr>
        <p:spPr bwMode="auto">
          <a:noFill/>
          <a:ln>
            <a:miter lim="800000"/>
            <a:headEnd/>
            <a:tailEnd/>
          </a:ln>
        </p:spPr>
        <p:txBody>
          <a:bodyPr/>
          <a:lstStyle/>
          <a:p>
            <a:fld id="{A9032421-C265-4E93-A5E1-218C393FD855}" type="slidenum">
              <a:rPr lang="fr-FR" smtClean="0">
                <a:ea typeface="ＭＳ Ｐゴシック"/>
                <a:cs typeface="ＭＳ Ｐゴシック"/>
              </a:rPr>
              <a:pPr/>
              <a:t>3</a:t>
            </a:fld>
            <a:endParaRPr lang="fr-FR" smtClean="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2530" name="Espace réservé des commentaires 2"/>
          <p:cNvSpPr>
            <a:spLocks noGrp="1"/>
          </p:cNvSpPr>
          <p:nvPr>
            <p:ph type="body" idx="1"/>
          </p:nvPr>
        </p:nvSpPr>
        <p:spPr bwMode="auto">
          <a:noFill/>
        </p:spPr>
        <p:txBody>
          <a:bodyPr/>
          <a:lstStyle/>
          <a:p>
            <a:endParaRPr lang="fr-FR" smtClean="0">
              <a:ea typeface="ＭＳ Ｐゴシック"/>
              <a:cs typeface="ＭＳ Ｐゴシック"/>
            </a:endParaRPr>
          </a:p>
        </p:txBody>
      </p:sp>
      <p:sp>
        <p:nvSpPr>
          <p:cNvPr id="22531" name="Espace réservé du numéro de diapositive 3"/>
          <p:cNvSpPr>
            <a:spLocks noGrp="1"/>
          </p:cNvSpPr>
          <p:nvPr>
            <p:ph type="sldNum" sz="quarter" idx="5"/>
          </p:nvPr>
        </p:nvSpPr>
        <p:spPr bwMode="auto">
          <a:noFill/>
          <a:ln>
            <a:miter lim="800000"/>
            <a:headEnd/>
            <a:tailEnd/>
          </a:ln>
        </p:spPr>
        <p:txBody>
          <a:bodyPr/>
          <a:lstStyle/>
          <a:p>
            <a:fld id="{0FEBFC09-FE4A-4655-88B0-EFA3F3485CCB}" type="slidenum">
              <a:rPr lang="fr-FR" smtClean="0">
                <a:ea typeface="ＭＳ Ｐゴシック"/>
                <a:cs typeface="ＭＳ Ｐゴシック"/>
              </a:rPr>
              <a:pPr/>
              <a:t>4</a:t>
            </a:fld>
            <a:endParaRPr lang="fr-FR" smtClean="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87042" name="Espace réservé des commentaires 2"/>
          <p:cNvSpPr>
            <a:spLocks noGrp="1"/>
          </p:cNvSpPr>
          <p:nvPr>
            <p:ph type="body" idx="1"/>
          </p:nvPr>
        </p:nvSpPr>
        <p:spPr bwMode="auto">
          <a:noFill/>
        </p:spPr>
        <p:txBody>
          <a:bodyPr/>
          <a:lstStyle/>
          <a:p>
            <a:endParaRPr lang="fr-FR" smtClean="0">
              <a:ea typeface="ＭＳ Ｐゴシック"/>
              <a:cs typeface="ＭＳ Ｐゴシック"/>
            </a:endParaRPr>
          </a:p>
        </p:txBody>
      </p:sp>
      <p:sp>
        <p:nvSpPr>
          <p:cNvPr id="87043" name="Espace réservé du numéro de diapositive 3"/>
          <p:cNvSpPr>
            <a:spLocks noGrp="1"/>
          </p:cNvSpPr>
          <p:nvPr>
            <p:ph type="sldNum" sz="quarter" idx="5"/>
          </p:nvPr>
        </p:nvSpPr>
        <p:spPr bwMode="auto">
          <a:noFill/>
          <a:ln>
            <a:miter lim="800000"/>
            <a:headEnd/>
            <a:tailEnd/>
          </a:ln>
        </p:spPr>
        <p:txBody>
          <a:bodyPr/>
          <a:lstStyle/>
          <a:p>
            <a:fld id="{29A86C87-C6A9-4197-B0ED-6015195A79EB}" type="slidenum">
              <a:rPr lang="fr-FR" smtClean="0">
                <a:ea typeface="ＭＳ Ｐゴシック"/>
                <a:cs typeface="ＭＳ Ｐゴシック"/>
              </a:rPr>
              <a:pPr/>
              <a:t>43</a:t>
            </a:fld>
            <a:endParaRPr lang="fr-FR"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pic>
        <p:nvPicPr>
          <p:cNvPr id="1026" name="Image 7" descr="saline bleue pale.jpg"/>
          <p:cNvPicPr>
            <a:picLocks noChangeAspect="1"/>
          </p:cNvPicPr>
          <p:nvPr userDrawn="1"/>
        </p:nvPicPr>
        <p:blipFill>
          <a:blip r:embed="rId3"/>
          <a:srcRect/>
          <a:stretch>
            <a:fillRect/>
          </a:stretch>
        </p:blipFill>
        <p:spPr bwMode="auto">
          <a:xfrm>
            <a:off x="348456" y="274638"/>
            <a:ext cx="8447087" cy="5653087"/>
          </a:xfrm>
          <a:prstGeom prst="rect">
            <a:avLst/>
          </a:prstGeom>
          <a:noFill/>
          <a:ln w="9525">
            <a:noFill/>
            <a:miter lim="800000"/>
            <a:headEnd/>
            <a:tailEnd/>
          </a:ln>
        </p:spPr>
      </p:pic>
      <p:sp>
        <p:nvSpPr>
          <p:cNvPr id="9" name="Rectangle 8"/>
          <p:cNvSpPr/>
          <p:nvPr userDrawn="1"/>
        </p:nvSpPr>
        <p:spPr>
          <a:xfrm>
            <a:off x="1439863" y="6326188"/>
            <a:ext cx="7543800" cy="274637"/>
          </a:xfrm>
          <a:prstGeom prst="rect">
            <a:avLst/>
          </a:prstGeom>
        </p:spPr>
        <p:txBody>
          <a:bodyPr>
            <a:spAutoFit/>
          </a:bodyPr>
          <a:lstStyle/>
          <a:p>
            <a:pPr algn="ctr"/>
            <a:r>
              <a:rPr lang="fr-FR" sz="1200" dirty="0">
                <a:solidFill>
                  <a:srgbClr val="1F497D"/>
                </a:solidFill>
              </a:rPr>
              <a:t>Cycle national de formation</a:t>
            </a:r>
            <a:r>
              <a:rPr lang="fr-FR" sz="1200" dirty="0" smtClean="0">
                <a:solidFill>
                  <a:srgbClr val="1F497D"/>
                </a:solidFill>
              </a:rPr>
              <a:t> 2013-2014 – Science, innovation et numérique, les sociétés en question</a:t>
            </a:r>
            <a:endParaRPr lang="fr-FR" sz="1200" i="1" dirty="0">
              <a:solidFill>
                <a:schemeClr val="tx2"/>
              </a:solidFill>
              <a:latin typeface="Calibri" pitchFamily="34" charset="0"/>
            </a:endParaRPr>
          </a:p>
        </p:txBody>
      </p:sp>
      <p:pic>
        <p:nvPicPr>
          <p:cNvPr id="1028" name="Image 9" descr="logo-ihest-vectorisé1000rvb.jpg"/>
          <p:cNvPicPr>
            <a:picLocks noChangeAspect="1"/>
          </p:cNvPicPr>
          <p:nvPr userDrawn="1"/>
        </p:nvPicPr>
        <p:blipFill>
          <a:blip r:embed="rId4"/>
          <a:srcRect/>
          <a:stretch>
            <a:fillRect/>
          </a:stretch>
        </p:blipFill>
        <p:spPr bwMode="auto">
          <a:xfrm>
            <a:off x="236538" y="5927725"/>
            <a:ext cx="882650" cy="7064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57200" rtl="0" eaLnBrk="0" fontAlgn="base" hangingPunct="0">
        <a:spcBef>
          <a:spcPct val="0"/>
        </a:spcBef>
        <a:spcAft>
          <a:spcPct val="0"/>
        </a:spcAft>
        <a:defRPr kern="1200">
          <a:solidFill>
            <a:schemeClr val="tx1"/>
          </a:solidFill>
          <a:latin typeface="+mj-lt"/>
          <a:ea typeface="ＭＳ Ｐゴシック" pitchFamily="49" charset="-128"/>
          <a:cs typeface="ＭＳ Ｐゴシック" pitchFamily="49" charset="-128"/>
        </a:defRPr>
      </a:lvl1pPr>
      <a:lvl2pPr algn="ctr" defTabSz="457200" rtl="0" eaLnBrk="0" fontAlgn="base" hangingPunct="0">
        <a:spcBef>
          <a:spcPct val="0"/>
        </a:spcBef>
        <a:spcAft>
          <a:spcPct val="0"/>
        </a:spcAft>
        <a:defRPr>
          <a:solidFill>
            <a:schemeClr val="tx1"/>
          </a:solidFill>
          <a:latin typeface="Calibri" pitchFamily="34" charset="0"/>
          <a:ea typeface="ＭＳ Ｐゴシック" pitchFamily="49" charset="-128"/>
          <a:cs typeface="ＭＳ Ｐゴシック" pitchFamily="49" charset="-128"/>
        </a:defRPr>
      </a:lvl2pPr>
      <a:lvl3pPr algn="ctr" defTabSz="457200" rtl="0" eaLnBrk="0" fontAlgn="base" hangingPunct="0">
        <a:spcBef>
          <a:spcPct val="0"/>
        </a:spcBef>
        <a:spcAft>
          <a:spcPct val="0"/>
        </a:spcAft>
        <a:defRPr>
          <a:solidFill>
            <a:schemeClr val="tx1"/>
          </a:solidFill>
          <a:latin typeface="Calibri" pitchFamily="34" charset="0"/>
          <a:ea typeface="ＭＳ Ｐゴシック" pitchFamily="49" charset="-128"/>
          <a:cs typeface="ＭＳ Ｐゴシック" pitchFamily="49" charset="-128"/>
        </a:defRPr>
      </a:lvl3pPr>
      <a:lvl4pPr algn="ctr" defTabSz="457200" rtl="0" eaLnBrk="0" fontAlgn="base" hangingPunct="0">
        <a:spcBef>
          <a:spcPct val="0"/>
        </a:spcBef>
        <a:spcAft>
          <a:spcPct val="0"/>
        </a:spcAft>
        <a:defRPr>
          <a:solidFill>
            <a:schemeClr val="tx1"/>
          </a:solidFill>
          <a:latin typeface="Calibri" pitchFamily="34" charset="0"/>
          <a:ea typeface="ＭＳ Ｐゴシック" pitchFamily="49" charset="-128"/>
          <a:cs typeface="ＭＳ Ｐゴシック" pitchFamily="49" charset="-128"/>
        </a:defRPr>
      </a:lvl4pPr>
      <a:lvl5pPr algn="ctr" defTabSz="457200" rtl="0" eaLnBrk="0" fontAlgn="base" hangingPunct="0">
        <a:spcBef>
          <a:spcPct val="0"/>
        </a:spcBef>
        <a:spcAft>
          <a:spcPct val="0"/>
        </a:spcAft>
        <a:defRPr>
          <a:solidFill>
            <a:schemeClr val="tx1"/>
          </a:solidFill>
          <a:latin typeface="Calibri" pitchFamily="34" charset="0"/>
          <a:ea typeface="ＭＳ Ｐゴシック" pitchFamily="49" charset="-128"/>
          <a:cs typeface="ＭＳ Ｐゴシック" pitchFamily="49" charset="-128"/>
        </a:defRPr>
      </a:lvl5pPr>
      <a:lvl6pPr marL="457200" algn="ctr" defTabSz="457200" rtl="0" fontAlgn="base">
        <a:spcBef>
          <a:spcPct val="0"/>
        </a:spcBef>
        <a:spcAft>
          <a:spcPct val="0"/>
        </a:spcAft>
        <a:defRPr>
          <a:solidFill>
            <a:schemeClr val="tx1"/>
          </a:solidFill>
          <a:latin typeface="Calibri" pitchFamily="34" charset="0"/>
        </a:defRPr>
      </a:lvl6pPr>
      <a:lvl7pPr marL="914400" algn="ctr" defTabSz="457200" rtl="0" fontAlgn="base">
        <a:spcBef>
          <a:spcPct val="0"/>
        </a:spcBef>
        <a:spcAft>
          <a:spcPct val="0"/>
        </a:spcAft>
        <a:defRPr>
          <a:solidFill>
            <a:schemeClr val="tx1"/>
          </a:solidFill>
          <a:latin typeface="Calibri" pitchFamily="34" charset="0"/>
        </a:defRPr>
      </a:lvl7pPr>
      <a:lvl8pPr marL="1371600" algn="ctr" defTabSz="457200" rtl="0" fontAlgn="base">
        <a:spcBef>
          <a:spcPct val="0"/>
        </a:spcBef>
        <a:spcAft>
          <a:spcPct val="0"/>
        </a:spcAft>
        <a:defRPr>
          <a:solidFill>
            <a:schemeClr val="tx1"/>
          </a:solidFill>
          <a:latin typeface="Calibri" pitchFamily="34" charset="0"/>
        </a:defRPr>
      </a:lvl8pPr>
      <a:lvl9pPr marL="1828800" algn="ctr" defTabSz="457200" rtl="0" fontAlgn="base">
        <a:spcBef>
          <a:spcPct val="0"/>
        </a:spcBef>
        <a:spcAft>
          <a:spcPct val="0"/>
        </a:spcAft>
        <a:defRPr>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49" charset="-128"/>
          <a:cs typeface="ＭＳ Ｐゴシック" pitchFamily="49"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49" charset="-128"/>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49" charset="-128"/>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49" charset="-128"/>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49"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 Id="rId3" Type="http://schemas.openxmlformats.org/officeDocument/2006/relationships/chart" Target="../charts/char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6.xml"/><Relationship Id="rId3" Type="http://schemas.openxmlformats.org/officeDocument/2006/relationships/chart" Target="../charts/char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 Id="rId3" Type="http://schemas.openxmlformats.org/officeDocument/2006/relationships/chart" Target="../charts/char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s>
</file>

<file path=ppt/slides/_rels/slide2.xml.rels><?xml version="1.0" encoding="UTF-8" standalone="yes"?>
<Relationships xmlns="http://schemas.openxmlformats.org/package/2006/relationships"><Relationship Id="rId3" Type="http://schemas.openxmlformats.org/officeDocument/2006/relationships/hyperlink" Target="http://www.ihest.fr" TargetMode="External"/><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 Id="rId3" Type="http://schemas.openxmlformats.org/officeDocument/2006/relationships/image" Target="../media/image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auditeur@ihest.fr"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re 1"/>
          <p:cNvSpPr>
            <a:spLocks noGrp="1"/>
          </p:cNvSpPr>
          <p:nvPr>
            <p:ph type="ctrTitle" idx="4294967295"/>
          </p:nvPr>
        </p:nvSpPr>
        <p:spPr bwMode="auto">
          <a:xfrm>
            <a:off x="277813" y="4411663"/>
            <a:ext cx="8588375" cy="760412"/>
          </a:xfrm>
          <a:prstGeom prst="rect">
            <a:avLst/>
          </a:prstGeom>
          <a:noFill/>
          <a:ln>
            <a:miter lim="800000"/>
            <a:headEnd/>
            <a:tailEnd/>
          </a:ln>
        </p:spPr>
        <p:txBody>
          <a:bodyPr/>
          <a:lstStyle/>
          <a:p>
            <a:pPr eaLnBrk="1" hangingPunct="1"/>
            <a:r>
              <a:rPr lang="fr-FR" sz="4000" smtClean="0">
                <a:solidFill>
                  <a:srgbClr val="003399"/>
                </a:solidFill>
                <a:ea typeface="ＭＳ Ｐゴシック"/>
                <a:cs typeface="ＭＳ Ｐゴシック"/>
              </a:rPr>
              <a:t>Bienvenue à l’IHEST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txBox="1">
            <a:spLocks noChangeArrowheads="1"/>
          </p:cNvSpPr>
          <p:nvPr/>
        </p:nvSpPr>
        <p:spPr bwMode="auto">
          <a:xfrm>
            <a:off x="369093" y="1079500"/>
            <a:ext cx="8405813" cy="682625"/>
          </a:xfrm>
          <a:prstGeom prst="rect">
            <a:avLst/>
          </a:prstGeom>
          <a:noFill/>
          <a:ln w="9525">
            <a:noFill/>
            <a:miter lim="800000"/>
            <a:headEnd/>
            <a:tailEnd/>
          </a:ln>
        </p:spPr>
        <p:txBody>
          <a:bodyPr/>
          <a:lstStyle/>
          <a:p>
            <a:pPr defTabSz="914400"/>
            <a:r>
              <a:rPr lang="fr-FR" sz="2800" dirty="0">
                <a:solidFill>
                  <a:srgbClr val="003399"/>
                </a:solidFill>
                <a:cs typeface="Arial" charset="0"/>
              </a:rPr>
              <a:t>Le </a:t>
            </a:r>
            <a:r>
              <a:rPr lang="fr-FR" sz="2800" dirty="0" smtClean="0">
                <a:solidFill>
                  <a:srgbClr val="003399"/>
                </a:solidFill>
                <a:cs typeface="Arial" charset="0"/>
              </a:rPr>
              <a:t>réseau</a:t>
            </a:r>
            <a:endParaRPr lang="fr-FR" sz="1800" dirty="0">
              <a:solidFill>
                <a:srgbClr val="003399"/>
              </a:solidFill>
              <a:cs typeface="Arial" charset="0"/>
            </a:endParaRPr>
          </a:p>
        </p:txBody>
      </p:sp>
      <p:sp>
        <p:nvSpPr>
          <p:cNvPr id="25603" name="ZoneTexte 7"/>
          <p:cNvSpPr txBox="1">
            <a:spLocks noChangeArrowheads="1"/>
          </p:cNvSpPr>
          <p:nvPr/>
        </p:nvSpPr>
        <p:spPr bwMode="auto">
          <a:xfrm>
            <a:off x="7188455" y="1082259"/>
            <a:ext cx="1428095" cy="338554"/>
          </a:xfrm>
          <a:prstGeom prst="rect">
            <a:avLst/>
          </a:prstGeom>
          <a:noFill/>
          <a:ln w="9525">
            <a:noFill/>
            <a:miter lim="800000"/>
            <a:headEnd/>
            <a:tailEnd/>
          </a:ln>
        </p:spPr>
        <p:txBody>
          <a:bodyPr wrap="none">
            <a:spAutoFit/>
          </a:bodyPr>
          <a:lstStyle/>
          <a:p>
            <a:r>
              <a:rPr lang="fr-FR" sz="1600" dirty="0" smtClean="0">
                <a:solidFill>
                  <a:schemeClr val="tx2"/>
                </a:solidFill>
              </a:rPr>
              <a:t>313 auditeurs</a:t>
            </a:r>
            <a:endParaRPr lang="fr-FR" sz="1600" dirty="0">
              <a:solidFill>
                <a:schemeClr val="tx2"/>
              </a:solidFill>
            </a:endParaRPr>
          </a:p>
        </p:txBody>
      </p:sp>
      <p:graphicFrame>
        <p:nvGraphicFramePr>
          <p:cNvPr id="5" name="Graphique 4"/>
          <p:cNvGraphicFramePr/>
          <p:nvPr/>
        </p:nvGraphicFramePr>
        <p:xfrm>
          <a:off x="369093" y="1654175"/>
          <a:ext cx="7904163" cy="49720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txBox="1">
            <a:spLocks noChangeArrowheads="1"/>
          </p:cNvSpPr>
          <p:nvPr/>
        </p:nvSpPr>
        <p:spPr bwMode="auto">
          <a:xfrm>
            <a:off x="412750" y="971550"/>
            <a:ext cx="8405813" cy="682625"/>
          </a:xfrm>
          <a:prstGeom prst="rect">
            <a:avLst/>
          </a:prstGeom>
          <a:noFill/>
          <a:ln w="9525">
            <a:noFill/>
            <a:miter lim="800000"/>
            <a:headEnd/>
            <a:tailEnd/>
          </a:ln>
        </p:spPr>
        <p:txBody>
          <a:bodyPr/>
          <a:lstStyle/>
          <a:p>
            <a:pPr defTabSz="914400"/>
            <a:r>
              <a:rPr lang="fr-FR" sz="2800">
                <a:solidFill>
                  <a:srgbClr val="003399"/>
                </a:solidFill>
                <a:cs typeface="Arial" charset="0"/>
              </a:rPr>
              <a:t>Le réseau</a:t>
            </a:r>
          </a:p>
        </p:txBody>
      </p:sp>
      <p:sp>
        <p:nvSpPr>
          <p:cNvPr id="25603" name="ZoneTexte 7"/>
          <p:cNvSpPr txBox="1">
            <a:spLocks noChangeArrowheads="1"/>
          </p:cNvSpPr>
          <p:nvPr/>
        </p:nvSpPr>
        <p:spPr bwMode="auto">
          <a:xfrm>
            <a:off x="7114382" y="1082259"/>
            <a:ext cx="1428095" cy="338554"/>
          </a:xfrm>
          <a:prstGeom prst="rect">
            <a:avLst/>
          </a:prstGeom>
          <a:noFill/>
          <a:ln w="9525">
            <a:noFill/>
            <a:miter lim="800000"/>
            <a:headEnd/>
            <a:tailEnd/>
          </a:ln>
        </p:spPr>
        <p:txBody>
          <a:bodyPr wrap="none">
            <a:spAutoFit/>
          </a:bodyPr>
          <a:lstStyle/>
          <a:p>
            <a:r>
              <a:rPr lang="fr-FR" sz="1600" dirty="0" smtClean="0">
                <a:solidFill>
                  <a:schemeClr val="tx2"/>
                </a:solidFill>
              </a:rPr>
              <a:t>313 auditeurs</a:t>
            </a:r>
            <a:endParaRPr lang="fr-FR" sz="1600" dirty="0">
              <a:solidFill>
                <a:schemeClr val="tx2"/>
              </a:solidFill>
            </a:endParaRPr>
          </a:p>
        </p:txBody>
      </p:sp>
      <p:graphicFrame>
        <p:nvGraphicFramePr>
          <p:cNvPr id="6" name="Graphique 5"/>
          <p:cNvGraphicFramePr/>
          <p:nvPr/>
        </p:nvGraphicFramePr>
        <p:xfrm>
          <a:off x="162718" y="1447800"/>
          <a:ext cx="8818563" cy="44323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txBox="1">
            <a:spLocks noChangeArrowheads="1"/>
          </p:cNvSpPr>
          <p:nvPr/>
        </p:nvSpPr>
        <p:spPr bwMode="auto">
          <a:xfrm>
            <a:off x="412750" y="971550"/>
            <a:ext cx="8405813" cy="682625"/>
          </a:xfrm>
          <a:prstGeom prst="rect">
            <a:avLst/>
          </a:prstGeom>
          <a:noFill/>
          <a:ln w="9525">
            <a:noFill/>
            <a:miter lim="800000"/>
            <a:headEnd/>
            <a:tailEnd/>
          </a:ln>
        </p:spPr>
        <p:txBody>
          <a:bodyPr/>
          <a:lstStyle/>
          <a:p>
            <a:pPr defTabSz="914400"/>
            <a:r>
              <a:rPr lang="fr-FR" sz="2800" dirty="0">
                <a:solidFill>
                  <a:srgbClr val="003399"/>
                </a:solidFill>
                <a:cs typeface="Arial" charset="0"/>
              </a:rPr>
              <a:t>Le réseau</a:t>
            </a:r>
          </a:p>
        </p:txBody>
      </p:sp>
      <p:sp>
        <p:nvSpPr>
          <p:cNvPr id="25603" name="ZoneTexte 7"/>
          <p:cNvSpPr txBox="1">
            <a:spLocks noChangeArrowheads="1"/>
          </p:cNvSpPr>
          <p:nvPr/>
        </p:nvSpPr>
        <p:spPr bwMode="auto">
          <a:xfrm>
            <a:off x="7188455" y="1082259"/>
            <a:ext cx="1428095" cy="338554"/>
          </a:xfrm>
          <a:prstGeom prst="rect">
            <a:avLst/>
          </a:prstGeom>
          <a:noFill/>
          <a:ln w="9525">
            <a:noFill/>
            <a:miter lim="800000"/>
            <a:headEnd/>
            <a:tailEnd/>
          </a:ln>
        </p:spPr>
        <p:txBody>
          <a:bodyPr wrap="none">
            <a:spAutoFit/>
          </a:bodyPr>
          <a:lstStyle/>
          <a:p>
            <a:r>
              <a:rPr lang="fr-FR" sz="1600" dirty="0" smtClean="0">
                <a:solidFill>
                  <a:schemeClr val="tx2"/>
                </a:solidFill>
              </a:rPr>
              <a:t>313 auditeurs</a:t>
            </a:r>
            <a:endParaRPr lang="fr-FR" sz="1600" dirty="0">
              <a:solidFill>
                <a:schemeClr val="tx2"/>
              </a:solidFill>
            </a:endParaRPr>
          </a:p>
        </p:txBody>
      </p:sp>
      <p:graphicFrame>
        <p:nvGraphicFramePr>
          <p:cNvPr id="6" name="Graphique 5"/>
          <p:cNvGraphicFramePr/>
          <p:nvPr/>
        </p:nvGraphicFramePr>
        <p:xfrm>
          <a:off x="914400" y="1420813"/>
          <a:ext cx="7531100" cy="476408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Espace réservé du contenu 2"/>
          <p:cNvSpPr>
            <a:spLocks noGrp="1"/>
          </p:cNvSpPr>
          <p:nvPr>
            <p:ph idx="4294967295"/>
          </p:nvPr>
        </p:nvSpPr>
        <p:spPr bwMode="auto">
          <a:xfrm>
            <a:off x="381000" y="1277938"/>
            <a:ext cx="8458200" cy="5495925"/>
          </a:xfrm>
          <a:prstGeom prst="rect">
            <a:avLst/>
          </a:prstGeom>
          <a:noFill/>
          <a:ln>
            <a:miter lim="800000"/>
            <a:headEnd/>
            <a:tailEnd/>
          </a:ln>
        </p:spPr>
        <p:txBody>
          <a:bodyPr/>
          <a:lstStyle/>
          <a:p>
            <a:r>
              <a:rPr lang="fr-FR" sz="1000" smtClean="0">
                <a:ea typeface="ＭＳ Ｐゴシック"/>
                <a:cs typeface="ＭＳ Ｐゴシック"/>
              </a:rPr>
              <a:t>Académie d'Orléans Tours, Académie de Paris, Académie des Sciences, ADEME, ADP - AEROPORT DE PARIS, AFNOR, Agence de l'environnement et de la maîtrise de l'énergie, Agence de Presse LOOK AT SCIENCES, Agence Européenne de Défense, ANSES, AUF, AGROCAMPUS OUEST, Agropolis Fondation, Air Liquide France Industrie, Alcatel-Lucent Bell Labs France, Alternative carbon, Amundi Private Equity Funds, Ancien Sénateur, ANR, ANRT, AP-HP , ARITT Centre, Assemblée Nationale, ANRT, Banque Populaire Provençale et Corse, Bayard Presse, Biotech Info, Bouygues Entreprises France-Europe, Bouygues Telecom, BRGM, Caisse des Dépôts, Cancéropôle Ile de France, CEA, CIRAD, CNES, Centre national de gestion des essais de produits de santé (Cengeps), CNRS, CERN, CFDT, Chambre de Commerce et d'Industrie de Paris, Club informatique des grandes entreprises françaises (CIGREF), CNES, Commissariat général au développement durable/ministère de l'écologie du développement durable, des transports et du logement, Commission Franco-américaine d'échanges universitaires et culturels, FULBRIGHT, CGC, CPU, CESE d'Auvergne, CESE, Conseil général de l'industrie de l'énergie et des technologies, Conseil général de la Charente, Conseil Régional Centre, Conseil régional d'Aquitaine, CONSEIL REGIONAL DE FRANCHE-COMTE, CONSEIL REGIONAL DE LORRAINE, Conseil Régional des Pays de la Loire, COUR DES COMPTES, Croix-Rouge Française, DASSAULT Aviation, DCNS Research, DATAR, DRRT Pays de Loire, EAU DE PARIS, Ecole Nationale des Sciences Géographiques, ENSCI, ENSTA  BRETAGNE, Ecole polytechnique, EDF, Eurotunnel, Fondation Charles Léopold Mayer pour le Progrès de l'Homme (FPH), France Inter, France Telecom Orange, France Télévisions, GAIA Communication, GDF - SUEZ, GEDEON PROGRAMMES, Gendarmerie nationale, GMAC RFC Securities Europe, Grand Equipement National de Calcul Intensif,, Groupe ACRI, Groupe Ecole supérieure de Commerce de Toulouse, Groupe l'Oréal, HORIBA, IBM France S.A., IFP Energies nouvelles, IFREMER, IGN, INEXIA, INNO &amp; CO Consulting, Innovation technologies, INOVATECH 3V, INRIA, INSERM, IRSN, IRCGN, IRSTEA, IRD, IFSTTAR, Institut National Agronomique d'Alger el Harrach, INED, INRA, INPS, INRIA, Institut Pasteur, Institut Polytechnique de  Bordeaux (IPB), Institut Telecom, IntellAgence Technologies et FINSECUR, L'ARSENAL - Metz en scènes, L'Usine Nouvelle, La Casemate, LA CROIX, La Nef des Sciences - Centre labellisé Science &amp; Culture / Innovation - Mulhouse, La Recherche, Laboratoire Central des Ponts et Chaussées (LCPC), LE FIGARO, Mairie de Dunkerque, Maison Régionale x 2000 FLANDRES LITTORAL, Ministère de l'Intérieur, de l'Outre-Mer, des Collectivités territoriales et de l'immigration, Ministère de l'Agriculture, de l'alimentation, de la pêche, de la ruralité et de l'aménagement du territoire, Ministère de l'Alimentation de l'Agriculture, de la Pêche, de la Ruralité et de l'Aménagement du Territoire, Ministère de l'Ecologie, du Développement durable et de l'Energie, Ministère de l'économie, des finances et du commerce extérieur, Ministère de l'Education nationale, Ministère de l'Enseignement  Supérieur et de la Recherche, Ministère de l'Intérieur, Ministère de la culture et de la communication, Ministère de la Défense, Ministère de la Recherche Scientifique et de l'Innovation, Ministère des affaires sociales et de la santé, Mission permanent de la France auprès de l'ONU et des Organisations Internantionales, MNM CONSULTING, Nove Terra, ONERA, ORANGE, OREKA Sud, Physics World, Préfecture de police de Paris, Préfecture de Région Rhône-Alpes, R3D3, Radio France Internationale, RATP, Rectorat Bordeaux, Rectorat d'Aix-Marseille, Rectorat de l'académie d'Amiens, Registre des malformations en Rhône-Alpes (REMERA), RENAULT, Rhodia, SAGEM Défense Sécurité, Sciences et Avenir, SENAT, SEOLADH, SETRA, SFR, SNCF, SNECMA - Groupe Safran, Société d'applications générales d'électricité et de mécanique, Société NABIS, SOLVAY, Solvay energy services, STMicroelectronics, SUPELEC, SUSTENN, Synchrotron SOLEIL, TECHNOSCOPE, TELEKOMUNIKACJA POLSKA SA, THALES, TOTAL, UMC Santé prévoyance, UNIVERSCIENCE, Universidade de Saõ Paulo USP, Université Catholique de l'Ouest, Université de Franche Comté, Université de Grenoble, Université de Nantes, Université de Toulouse 2 - Le Mirail, Université Paris 13, Université Paris Descartes, Veolia Environnement, Ville de Rennes, Ville du Havre, VILMORIN &amp; CIE, Vive le Bois (SARL) </a:t>
            </a:r>
            <a:endParaRPr lang="en-GB" sz="1000" smtClean="0">
              <a:ea typeface="ＭＳ Ｐゴシック"/>
              <a:cs typeface="ＭＳ Ｐゴシック"/>
            </a:endParaRPr>
          </a:p>
          <a:p>
            <a:pPr>
              <a:buFontTx/>
              <a:buNone/>
            </a:pPr>
            <a:endParaRPr lang="fr-FR" sz="1000" smtClean="0">
              <a:ea typeface="ＭＳ Ｐゴシック"/>
              <a:cs typeface="ＭＳ Ｐゴシック"/>
            </a:endParaRPr>
          </a:p>
          <a:p>
            <a:pPr>
              <a:buFontTx/>
              <a:buNone/>
            </a:pPr>
            <a:endParaRPr lang="fr-FR" sz="1000" smtClean="0">
              <a:ea typeface="ＭＳ Ｐゴシック"/>
              <a:cs typeface="ＭＳ Ｐゴシック"/>
            </a:endParaRPr>
          </a:p>
          <a:p>
            <a:pPr>
              <a:buFontTx/>
              <a:buNone/>
            </a:pPr>
            <a:endParaRPr lang="fr-FR" sz="1000" smtClean="0">
              <a:ea typeface="ＭＳ Ｐゴシック"/>
              <a:cs typeface="ＭＳ Ｐゴシック"/>
            </a:endParaRPr>
          </a:p>
          <a:p>
            <a:pPr>
              <a:buFontTx/>
              <a:buNone/>
            </a:pPr>
            <a:endParaRPr lang="fr-FR" sz="1000" smtClean="0">
              <a:ea typeface="ＭＳ Ｐゴシック"/>
              <a:cs typeface="ＭＳ Ｐゴシック"/>
            </a:endParaRPr>
          </a:p>
          <a:p>
            <a:pPr>
              <a:buFontTx/>
              <a:buNone/>
            </a:pPr>
            <a:endParaRPr lang="fr-FR" sz="1000" smtClean="0">
              <a:ea typeface="ＭＳ Ｐゴシック"/>
              <a:cs typeface="ＭＳ Ｐゴシック"/>
            </a:endParaRPr>
          </a:p>
        </p:txBody>
      </p:sp>
      <p:sp>
        <p:nvSpPr>
          <p:cNvPr id="26626" name="ZoneTexte 3"/>
          <p:cNvSpPr txBox="1">
            <a:spLocks noChangeArrowheads="1"/>
          </p:cNvSpPr>
          <p:nvPr/>
        </p:nvSpPr>
        <p:spPr bwMode="auto">
          <a:xfrm>
            <a:off x="796925" y="817563"/>
            <a:ext cx="5276850" cy="519112"/>
          </a:xfrm>
          <a:prstGeom prst="rect">
            <a:avLst/>
          </a:prstGeom>
          <a:noFill/>
          <a:ln w="9525">
            <a:noFill/>
            <a:miter lim="800000"/>
            <a:headEnd/>
            <a:tailEnd/>
          </a:ln>
        </p:spPr>
        <p:txBody>
          <a:bodyPr wrap="none">
            <a:spAutoFit/>
          </a:bodyPr>
          <a:lstStyle/>
          <a:p>
            <a:r>
              <a:rPr lang="fr-FR" sz="2800" dirty="0">
                <a:solidFill>
                  <a:srgbClr val="003399"/>
                </a:solidFill>
              </a:rPr>
              <a:t>180 employeurs – 313 auditeurs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Espace réservé du contenu 2"/>
          <p:cNvSpPr>
            <a:spLocks noGrp="1"/>
          </p:cNvSpPr>
          <p:nvPr>
            <p:ph idx="4294967295"/>
          </p:nvPr>
        </p:nvSpPr>
        <p:spPr bwMode="auto">
          <a:xfrm>
            <a:off x="457200" y="2019300"/>
            <a:ext cx="8229600" cy="3657600"/>
          </a:xfrm>
          <a:prstGeom prst="rect">
            <a:avLst/>
          </a:prstGeom>
          <a:noFill/>
          <a:ln>
            <a:miter lim="800000"/>
            <a:headEnd/>
            <a:tailEnd/>
          </a:ln>
        </p:spPr>
        <p:txBody>
          <a:bodyPr/>
          <a:lstStyle/>
          <a:p>
            <a:r>
              <a:rPr lang="fr-FR" sz="2000" dirty="0" smtClean="0">
                <a:latin typeface="Arial" charset="0"/>
                <a:ea typeface="ＭＳ Ｐゴシック"/>
                <a:cs typeface="Arial" charset="0"/>
              </a:rPr>
              <a:t>1200 intervenants </a:t>
            </a:r>
          </a:p>
          <a:p>
            <a:endParaRPr lang="fr-FR" sz="2000" dirty="0" smtClean="0">
              <a:latin typeface="Arial" charset="0"/>
              <a:ea typeface="ＭＳ Ｐゴシック"/>
              <a:cs typeface="Arial" charset="0"/>
            </a:endParaRPr>
          </a:p>
          <a:p>
            <a:r>
              <a:rPr lang="fr-FR" sz="2000" dirty="0" smtClean="0">
                <a:latin typeface="Arial" charset="0"/>
                <a:ea typeface="ＭＳ Ｐゴシック"/>
                <a:cs typeface="Arial" charset="0"/>
              </a:rPr>
              <a:t>Régions, Union européenne, international</a:t>
            </a:r>
          </a:p>
          <a:p>
            <a:endParaRPr lang="fr-FR" sz="2000" dirty="0" smtClean="0">
              <a:latin typeface="Arial" charset="0"/>
              <a:ea typeface="ＭＳ Ｐゴシック"/>
              <a:cs typeface="Arial" charset="0"/>
            </a:endParaRPr>
          </a:p>
          <a:p>
            <a:r>
              <a:rPr lang="fr-FR" sz="2000" dirty="0" smtClean="0">
                <a:latin typeface="Arial" charset="0"/>
                <a:ea typeface="ＭＳ Ｐゴシック"/>
                <a:cs typeface="Arial" charset="0"/>
              </a:rPr>
              <a:t>Académiques, entrepreneurs, élus, journalistes, responsables de politiques publiques,</a:t>
            </a:r>
            <a:r>
              <a:rPr lang="fr-FR" sz="2000" dirty="0" smtClean="0">
                <a:latin typeface="Arial" charset="0"/>
                <a:ea typeface="ＭＳ Ｐゴシック"/>
                <a:cs typeface="Arial" charset="0"/>
              </a:rPr>
              <a:t> membres d’associations, artistes…</a:t>
            </a:r>
            <a:endParaRPr lang="fr-FR" sz="2000" dirty="0" smtClean="0">
              <a:latin typeface="Arial" charset="0"/>
              <a:ea typeface="ＭＳ Ｐゴシック"/>
              <a:cs typeface="Arial" charset="0"/>
            </a:endParaRPr>
          </a:p>
          <a:p>
            <a:endParaRPr lang="fr-FR" sz="2000" dirty="0" smtClean="0">
              <a:latin typeface="Arial" charset="0"/>
              <a:ea typeface="ＭＳ Ｐゴシック"/>
              <a:cs typeface="Arial" charset="0"/>
            </a:endParaRPr>
          </a:p>
          <a:p>
            <a:r>
              <a:rPr lang="fr-FR" sz="2000" dirty="0" smtClean="0">
                <a:latin typeface="Arial" charset="0"/>
                <a:ea typeface="ＭＳ Ｐゴシック"/>
                <a:cs typeface="Arial" charset="0"/>
              </a:rPr>
              <a:t>Un patrimoine immatériel : textes, enregistrements audio et vidéo</a:t>
            </a:r>
          </a:p>
        </p:txBody>
      </p:sp>
      <p:sp>
        <p:nvSpPr>
          <p:cNvPr id="27651"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dirty="0">
                <a:solidFill>
                  <a:srgbClr val="003399"/>
                </a:solidFill>
                <a:cs typeface="Arial" charset="0"/>
              </a:rPr>
              <a:t>Le “réseau” des intervenants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graphicFrame>
        <p:nvGraphicFramePr>
          <p:cNvPr id="3" name="Graphique 2"/>
          <p:cNvGraphicFramePr>
            <a:graphicFrameLocks/>
          </p:cNvGraphicFramePr>
          <p:nvPr/>
        </p:nvGraphicFramePr>
        <p:xfrm>
          <a:off x="1562100" y="1420813"/>
          <a:ext cx="6019800" cy="46624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Graphique 3"/>
          <p:cNvGraphicFramePr/>
          <p:nvPr/>
        </p:nvGraphicFramePr>
        <p:xfrm>
          <a:off x="5956300" y="1092200"/>
          <a:ext cx="2489200" cy="1549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txBox="1">
            <a:spLocks noChangeArrowheads="1"/>
          </p:cNvSpPr>
          <p:nvPr/>
        </p:nvSpPr>
        <p:spPr bwMode="auto">
          <a:xfrm>
            <a:off x="508000" y="812800"/>
            <a:ext cx="826770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graphicFrame>
        <p:nvGraphicFramePr>
          <p:cNvPr id="5" name="Graphique 4"/>
          <p:cNvGraphicFramePr>
            <a:graphicFrameLocks/>
          </p:cNvGraphicFramePr>
          <p:nvPr/>
        </p:nvGraphicFramePr>
        <p:xfrm>
          <a:off x="508000" y="1878011"/>
          <a:ext cx="7899400" cy="42306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phique 5"/>
          <p:cNvGraphicFramePr/>
          <p:nvPr/>
        </p:nvGraphicFramePr>
        <p:xfrm>
          <a:off x="4922044" y="561576"/>
          <a:ext cx="3485356" cy="206732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sp>
        <p:nvSpPr>
          <p:cNvPr id="30724" name="ZoneTexte 5"/>
          <p:cNvSpPr txBox="1">
            <a:spLocks noChangeArrowheads="1"/>
          </p:cNvSpPr>
          <p:nvPr/>
        </p:nvSpPr>
        <p:spPr bwMode="auto">
          <a:xfrm>
            <a:off x="5613400" y="812800"/>
            <a:ext cx="3184525" cy="457200"/>
          </a:xfrm>
          <a:prstGeom prst="rect">
            <a:avLst/>
          </a:prstGeom>
          <a:noFill/>
          <a:ln w="9525">
            <a:noFill/>
            <a:miter lim="800000"/>
            <a:headEnd/>
            <a:tailEnd/>
          </a:ln>
        </p:spPr>
        <p:txBody>
          <a:bodyPr wrap="none">
            <a:spAutoFit/>
          </a:bodyPr>
          <a:lstStyle/>
          <a:p>
            <a:r>
              <a:rPr lang="fr-FR" dirty="0"/>
              <a:t>Des cultures diverses </a:t>
            </a:r>
          </a:p>
        </p:txBody>
      </p:sp>
      <p:graphicFrame>
        <p:nvGraphicFramePr>
          <p:cNvPr id="6" name="Graphique 5"/>
          <p:cNvGraphicFramePr/>
          <p:nvPr/>
        </p:nvGraphicFramePr>
        <p:xfrm>
          <a:off x="0" y="1420813"/>
          <a:ext cx="9144000" cy="43767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p:nvPr/>
        </p:nvGraphicFramePr>
        <p:xfrm>
          <a:off x="6540500" y="4108452"/>
          <a:ext cx="2603500" cy="168909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sp>
        <p:nvSpPr>
          <p:cNvPr id="31747" name="ZoneTexte 8"/>
          <p:cNvSpPr txBox="1">
            <a:spLocks noChangeArrowheads="1"/>
          </p:cNvSpPr>
          <p:nvPr/>
        </p:nvSpPr>
        <p:spPr bwMode="auto">
          <a:xfrm>
            <a:off x="6091238" y="1060450"/>
            <a:ext cx="2706687" cy="396875"/>
          </a:xfrm>
          <a:prstGeom prst="rect">
            <a:avLst/>
          </a:prstGeom>
          <a:noFill/>
          <a:ln w="9525">
            <a:noFill/>
            <a:miter lim="800000"/>
            <a:headEnd/>
            <a:tailEnd/>
          </a:ln>
        </p:spPr>
        <p:txBody>
          <a:bodyPr>
            <a:spAutoFit/>
          </a:bodyPr>
          <a:lstStyle/>
          <a:p>
            <a:r>
              <a:rPr lang="fr-FR" sz="2000" dirty="0"/>
              <a:t>Des régions diverses</a:t>
            </a:r>
          </a:p>
        </p:txBody>
      </p:sp>
      <p:graphicFrame>
        <p:nvGraphicFramePr>
          <p:cNvPr id="5" name="Graphique 4"/>
          <p:cNvGraphicFramePr/>
          <p:nvPr/>
        </p:nvGraphicFramePr>
        <p:xfrm>
          <a:off x="1060450" y="1457325"/>
          <a:ext cx="6210300" cy="5003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1" name="Rectangle 2"/>
          <p:cNvSpPr txBox="1">
            <a:spLocks noChangeArrowheads="1"/>
          </p:cNvSpPr>
          <p:nvPr/>
        </p:nvSpPr>
        <p:spPr bwMode="auto">
          <a:xfrm>
            <a:off x="346075" y="812800"/>
            <a:ext cx="8451850" cy="446088"/>
          </a:xfrm>
          <a:prstGeom prst="rect">
            <a:avLst/>
          </a:prstGeom>
          <a:noFill/>
          <a:ln w="9525">
            <a:noFill/>
            <a:miter lim="800000"/>
            <a:headEnd/>
            <a:tailEnd/>
          </a:ln>
        </p:spPr>
        <p:txBody>
          <a:bodyPr/>
          <a:lstStyle/>
          <a:p>
            <a:r>
              <a:rPr lang="fr-FR" sz="2800">
                <a:solidFill>
                  <a:srgbClr val="003399"/>
                </a:solidFill>
                <a:cs typeface="Arial" charset="0"/>
              </a:rPr>
              <a:t>Votre promotion</a:t>
            </a:r>
          </a:p>
        </p:txBody>
      </p:sp>
      <p:graphicFrame>
        <p:nvGraphicFramePr>
          <p:cNvPr id="5" name="Graphique 4"/>
          <p:cNvGraphicFramePr/>
          <p:nvPr/>
        </p:nvGraphicFramePr>
        <p:xfrm>
          <a:off x="1955800" y="1689100"/>
          <a:ext cx="56896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6" name="ZoneTexte 5"/>
          <p:cNvSpPr txBox="1"/>
          <p:nvPr/>
        </p:nvSpPr>
        <p:spPr>
          <a:xfrm>
            <a:off x="4572000" y="5342235"/>
            <a:ext cx="4025900" cy="369332"/>
          </a:xfrm>
          <a:prstGeom prst="rect">
            <a:avLst/>
          </a:prstGeom>
          <a:noFill/>
        </p:spPr>
        <p:txBody>
          <a:bodyPr wrap="square" rtlCol="0">
            <a:spAutoFit/>
          </a:bodyPr>
          <a:lstStyle/>
          <a:p>
            <a:r>
              <a:rPr lang="fr-FR" sz="1800" dirty="0" smtClean="0"/>
              <a:t>Moyenne 48,48 ans</a:t>
            </a:r>
            <a:endParaRPr lang="fr-FR"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6385" name="Image 6" descr="logo-blanc-vectorisé.png"/>
          <p:cNvPicPr>
            <a:picLocks noChangeAspect="1"/>
          </p:cNvPicPr>
          <p:nvPr/>
        </p:nvPicPr>
        <p:blipFill>
          <a:blip r:embed="rId2"/>
          <a:srcRect/>
          <a:stretch>
            <a:fillRect/>
          </a:stretch>
        </p:blipFill>
        <p:spPr bwMode="auto">
          <a:xfrm>
            <a:off x="304800" y="152400"/>
            <a:ext cx="1760538" cy="1457325"/>
          </a:xfrm>
          <a:prstGeom prst="rect">
            <a:avLst/>
          </a:prstGeom>
          <a:noFill/>
          <a:ln w="9525">
            <a:noFill/>
            <a:miter lim="800000"/>
            <a:headEnd/>
            <a:tailEnd/>
          </a:ln>
        </p:spPr>
      </p:pic>
      <p:sp>
        <p:nvSpPr>
          <p:cNvPr id="16386" name="Rectangle 5"/>
          <p:cNvSpPr>
            <a:spLocks noChangeArrowheads="1"/>
          </p:cNvSpPr>
          <p:nvPr/>
        </p:nvSpPr>
        <p:spPr bwMode="auto">
          <a:xfrm>
            <a:off x="498475" y="1074738"/>
            <a:ext cx="8147050" cy="3687762"/>
          </a:xfrm>
          <a:prstGeom prst="rect">
            <a:avLst/>
          </a:prstGeom>
          <a:noFill/>
          <a:ln w="9525">
            <a:noFill/>
            <a:miter lim="800000"/>
            <a:headEnd/>
            <a:tailEnd/>
          </a:ln>
        </p:spPr>
        <p:txBody>
          <a:bodyPr>
            <a:spAutoFit/>
          </a:bodyPr>
          <a:lstStyle/>
          <a:p>
            <a:r>
              <a:rPr lang="fr-FR" sz="2800" dirty="0">
                <a:solidFill>
                  <a:srgbClr val="003399"/>
                </a:solidFill>
              </a:rPr>
              <a:t>Vous nous connaissez peut-être via</a:t>
            </a:r>
          </a:p>
          <a:p>
            <a:endParaRPr lang="fr-FR" sz="2800" dirty="0">
              <a:solidFill>
                <a:srgbClr val="003399"/>
              </a:solidFill>
            </a:endParaRPr>
          </a:p>
          <a:p>
            <a:r>
              <a:rPr lang="fr-FR" sz="2000" dirty="0"/>
              <a:t>Les cycles nationaux</a:t>
            </a:r>
          </a:p>
          <a:p>
            <a:pPr>
              <a:spcAft>
                <a:spcPts val="1200"/>
              </a:spcAft>
            </a:pPr>
            <a:r>
              <a:rPr lang="fr-FR" sz="2000" dirty="0"/>
              <a:t>Les universités européennes d’été </a:t>
            </a:r>
          </a:p>
          <a:p>
            <a:pPr>
              <a:spcAft>
                <a:spcPts val="1200"/>
              </a:spcAft>
            </a:pPr>
            <a:r>
              <a:rPr lang="fr-FR" sz="2000" dirty="0"/>
              <a:t>Les rencontres publiques : Rencontres régionales, Paroles de chercheurs, ouverture clôture du cycle national…</a:t>
            </a:r>
          </a:p>
          <a:p>
            <a:pPr>
              <a:spcAft>
                <a:spcPts val="1200"/>
              </a:spcAft>
            </a:pPr>
            <a:r>
              <a:rPr lang="fr-FR" sz="2000" dirty="0"/>
              <a:t>Les activités éditoriales : Carnets de voyages, Questions vives…</a:t>
            </a:r>
          </a:p>
          <a:p>
            <a:pPr>
              <a:spcAft>
                <a:spcPts val="1200"/>
              </a:spcAft>
            </a:pPr>
            <a:r>
              <a:rPr lang="fr-FR" sz="2000" dirty="0"/>
              <a:t>Le site internet </a:t>
            </a:r>
            <a:r>
              <a:rPr lang="fr-FR" sz="2000" dirty="0">
                <a:hlinkClick r:id="rId3"/>
              </a:rPr>
              <a:t>www.ihest.fr</a:t>
            </a:r>
            <a:endParaRPr lang="fr-FR" sz="2000" dirty="0"/>
          </a:p>
          <a:p>
            <a:pPr>
              <a:spcAft>
                <a:spcPts val="1200"/>
              </a:spcAft>
            </a:pPr>
            <a:r>
              <a:rPr lang="fr-FR" sz="2000" dirty="0"/>
              <a:t>Ou d’anciens auditeurs</a:t>
            </a:r>
          </a:p>
        </p:txBody>
      </p:sp>
      <p:pic>
        <p:nvPicPr>
          <p:cNvPr id="16387" name="Image 5" descr="DSC_6293.jpg"/>
          <p:cNvPicPr>
            <a:picLocks noChangeAspect="1"/>
          </p:cNvPicPr>
          <p:nvPr/>
        </p:nvPicPr>
        <p:blipFill>
          <a:blip r:embed="rId4"/>
          <a:srcRect/>
          <a:stretch>
            <a:fillRect/>
          </a:stretch>
        </p:blipFill>
        <p:spPr bwMode="auto">
          <a:xfrm>
            <a:off x="5038725" y="4051300"/>
            <a:ext cx="3175000" cy="210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Rectangle 2"/>
          <p:cNvSpPr txBox="1">
            <a:spLocks noChangeArrowheads="1"/>
          </p:cNvSpPr>
          <p:nvPr/>
        </p:nvSpPr>
        <p:spPr bwMode="auto">
          <a:xfrm>
            <a:off x="293688" y="1017588"/>
            <a:ext cx="8566150" cy="627062"/>
          </a:xfrm>
          <a:prstGeom prst="rect">
            <a:avLst/>
          </a:prstGeom>
          <a:noFill/>
          <a:ln w="9525">
            <a:noFill/>
            <a:miter lim="800000"/>
            <a:headEnd/>
            <a:tailEnd/>
          </a:ln>
        </p:spPr>
        <p:txBody>
          <a:bodyPr/>
          <a:lstStyle/>
          <a:p>
            <a:pPr defTabSz="914400"/>
            <a:r>
              <a:rPr lang="fr-FR" sz="2800" dirty="0">
                <a:solidFill>
                  <a:srgbClr val="003399"/>
                </a:solidFill>
                <a:cs typeface="Arial" charset="0"/>
              </a:rPr>
              <a:t>Votre chemin d’auditeur</a:t>
            </a:r>
          </a:p>
        </p:txBody>
      </p:sp>
      <p:sp>
        <p:nvSpPr>
          <p:cNvPr id="64514" name="Rectangle 3"/>
          <p:cNvSpPr txBox="1">
            <a:spLocks noChangeArrowheads="1"/>
          </p:cNvSpPr>
          <p:nvPr/>
        </p:nvSpPr>
        <p:spPr bwMode="auto">
          <a:xfrm>
            <a:off x="359569" y="1841500"/>
            <a:ext cx="8424862" cy="3895725"/>
          </a:xfrm>
          <a:prstGeom prst="rect">
            <a:avLst/>
          </a:prstGeom>
          <a:noFill/>
          <a:ln w="9525">
            <a:noFill/>
            <a:miter lim="800000"/>
            <a:headEnd/>
            <a:tailEnd/>
          </a:ln>
        </p:spPr>
        <p:txBody>
          <a:bodyPr/>
          <a:lstStyle/>
          <a:p>
            <a:pPr marL="342900" indent="-342900" defTabSz="914400">
              <a:spcBef>
                <a:spcPct val="20000"/>
              </a:spcBef>
              <a:buFont typeface="Arial" charset="0"/>
              <a:buChar char="•"/>
            </a:pPr>
            <a:r>
              <a:rPr lang="fr-FR" sz="2000" dirty="0">
                <a:cs typeface="Arial" charset="0"/>
              </a:rPr>
              <a:t>Au niveau de l’IHEST :</a:t>
            </a:r>
          </a:p>
          <a:p>
            <a:pPr marL="742950" lvl="1" indent="-285750" defTabSz="914400">
              <a:spcBef>
                <a:spcPct val="20000"/>
              </a:spcBef>
              <a:buFont typeface="Lucida Grande"/>
              <a:buChar char="-"/>
            </a:pPr>
            <a:r>
              <a:rPr lang="fr-FR" sz="2000" dirty="0">
                <a:solidFill>
                  <a:srgbClr val="1F497D"/>
                </a:solidFill>
                <a:cs typeface="Arial" charset="0"/>
              </a:rPr>
              <a:t>Une sélection initiale </a:t>
            </a:r>
          </a:p>
          <a:p>
            <a:pPr marL="742950" lvl="1" indent="-285750" defTabSz="914400">
              <a:spcBef>
                <a:spcPct val="20000"/>
              </a:spcBef>
              <a:buFont typeface="Lucida Grande"/>
              <a:buChar char="-"/>
            </a:pPr>
            <a:r>
              <a:rPr lang="fr-FR" sz="2000" dirty="0">
                <a:solidFill>
                  <a:srgbClr val="1F497D"/>
                </a:solidFill>
                <a:cs typeface="Arial" charset="0"/>
              </a:rPr>
              <a:t>La participation à un cycle de formation d’un an, une expérience</a:t>
            </a:r>
          </a:p>
          <a:p>
            <a:pPr marL="742950" lvl="1" indent="-285750" defTabSz="914400">
              <a:spcBef>
                <a:spcPct val="20000"/>
              </a:spcBef>
              <a:spcAft>
                <a:spcPts val="1200"/>
              </a:spcAft>
              <a:buFont typeface="Lucida Grande"/>
              <a:buChar char="-"/>
            </a:pPr>
            <a:r>
              <a:rPr lang="fr-FR" sz="2000" dirty="0">
                <a:solidFill>
                  <a:srgbClr val="1F497D"/>
                </a:solidFill>
                <a:cs typeface="Arial" charset="0"/>
              </a:rPr>
              <a:t>Une nomination par arrêté ministériel en fin de cursus</a:t>
            </a:r>
          </a:p>
          <a:p>
            <a:pPr marL="342900" indent="-342900" defTabSz="914400">
              <a:spcBef>
                <a:spcPct val="20000"/>
              </a:spcBef>
              <a:buFont typeface="Arial" charset="0"/>
              <a:buChar char="•"/>
            </a:pPr>
            <a:r>
              <a:rPr lang="fr-FR" sz="2000" dirty="0">
                <a:cs typeface="Arial" charset="0"/>
              </a:rPr>
              <a:t>Au niveau individuel:</a:t>
            </a:r>
          </a:p>
          <a:p>
            <a:pPr marL="742950" lvl="1" indent="-285750" defTabSz="914400">
              <a:spcBef>
                <a:spcPct val="20000"/>
              </a:spcBef>
              <a:buFont typeface="Lucida Grande"/>
              <a:buChar char="-"/>
            </a:pPr>
            <a:r>
              <a:rPr lang="fr-FR" sz="2000" dirty="0">
                <a:solidFill>
                  <a:srgbClr val="1F497D"/>
                </a:solidFill>
                <a:cs typeface="Arial" charset="0"/>
              </a:rPr>
              <a:t>Un engagement personnel dans la formation </a:t>
            </a:r>
          </a:p>
          <a:p>
            <a:pPr marL="742950" lvl="1" indent="-285750" defTabSz="914400">
              <a:spcBef>
                <a:spcPct val="20000"/>
              </a:spcBef>
              <a:buFont typeface="Lucida Grande"/>
              <a:buChar char="-"/>
            </a:pPr>
            <a:r>
              <a:rPr lang="fr-FR" sz="2000" dirty="0">
                <a:solidFill>
                  <a:srgbClr val="1F497D"/>
                </a:solidFill>
                <a:cs typeface="Arial" charset="0"/>
              </a:rPr>
              <a:t>Un engagement dans le dialogue </a:t>
            </a:r>
            <a:r>
              <a:rPr lang="fr-FR" sz="2000" dirty="0" err="1">
                <a:solidFill>
                  <a:srgbClr val="1F497D"/>
                </a:solidFill>
                <a:cs typeface="Arial" charset="0"/>
              </a:rPr>
              <a:t>société-science</a:t>
            </a:r>
            <a:endParaRPr lang="fr-FR" sz="2000" dirty="0" smtClean="0">
              <a:solidFill>
                <a:srgbClr val="1F497D"/>
              </a:solidFill>
              <a:cs typeface="Arial" charset="0"/>
            </a:endParaRPr>
          </a:p>
          <a:p>
            <a:pPr marL="742950" lvl="1" indent="-285750" defTabSz="914400">
              <a:spcBef>
                <a:spcPct val="20000"/>
              </a:spcBef>
              <a:buFont typeface="Lucida Grande"/>
              <a:buChar char="-"/>
            </a:pPr>
            <a:r>
              <a:rPr lang="fr-FR" sz="2000" dirty="0" smtClean="0">
                <a:solidFill>
                  <a:srgbClr val="1F497D"/>
                </a:solidFill>
                <a:cs typeface="Arial" charset="0"/>
              </a:rPr>
              <a:t>Une participation à l</a:t>
            </a:r>
            <a:r>
              <a:rPr lang="fr-FR" sz="2000" dirty="0" smtClean="0">
                <a:solidFill>
                  <a:srgbClr val="1F497D"/>
                </a:solidFill>
                <a:cs typeface="Arial" charset="0"/>
              </a:rPr>
              <a:t>a </a:t>
            </a:r>
            <a:r>
              <a:rPr lang="fr-FR" sz="2000" dirty="0">
                <a:solidFill>
                  <a:srgbClr val="1F497D"/>
                </a:solidFill>
                <a:cs typeface="Arial" charset="0"/>
              </a:rPr>
              <a:t>vie du </a:t>
            </a:r>
            <a:r>
              <a:rPr lang="fr-FR" sz="2000" dirty="0" smtClean="0">
                <a:solidFill>
                  <a:srgbClr val="1F497D"/>
                </a:solidFill>
                <a:cs typeface="Arial" charset="0"/>
              </a:rPr>
              <a:t>réseau de l’IHEST </a:t>
            </a:r>
            <a:r>
              <a:rPr lang="fr-FR" sz="2000" dirty="0">
                <a:solidFill>
                  <a:srgbClr val="1F497D"/>
                </a:solidFill>
                <a:cs typeface="Arial" charset="0"/>
              </a:rPr>
              <a:t>à </a:t>
            </a:r>
            <a:r>
              <a:rPr lang="fr-FR" sz="2000" dirty="0" smtClean="0">
                <a:solidFill>
                  <a:srgbClr val="1F497D"/>
                </a:solidFill>
                <a:cs typeface="Arial" charset="0"/>
              </a:rPr>
              <a:t>l’issue </a:t>
            </a:r>
            <a:r>
              <a:rPr lang="fr-FR" sz="2000" dirty="0">
                <a:solidFill>
                  <a:srgbClr val="1F497D"/>
                </a:solidFill>
                <a:cs typeface="Arial" charset="0"/>
              </a:rPr>
              <a:t>du cycle</a:t>
            </a:r>
            <a:r>
              <a:rPr lang="fr-FR" sz="2000" dirty="0" smtClean="0">
                <a:solidFill>
                  <a:srgbClr val="1F497D"/>
                </a:solidFill>
                <a:cs typeface="Arial" charset="0"/>
              </a:rPr>
              <a:t> </a:t>
            </a:r>
          </a:p>
          <a:p>
            <a:pPr marL="742950" lvl="1" indent="-285750" defTabSz="914400">
              <a:spcBef>
                <a:spcPct val="20000"/>
              </a:spcBef>
              <a:buFont typeface="Lucida Grande"/>
              <a:buChar char="-"/>
            </a:pPr>
            <a:r>
              <a:rPr lang="fr-FR" sz="2000" dirty="0" smtClean="0">
                <a:solidFill>
                  <a:srgbClr val="1F497D"/>
                </a:solidFill>
                <a:cs typeface="Arial" charset="0"/>
              </a:rPr>
              <a:t>Une participation à l’Association des anciens auditeurs (AAIHEST)</a:t>
            </a:r>
          </a:p>
          <a:p>
            <a:pPr marL="742950" lvl="1" indent="-285750" defTabSz="914400">
              <a:spcBef>
                <a:spcPct val="20000"/>
              </a:spcBef>
              <a:buFont typeface="Lucida Grande"/>
              <a:buChar char="-"/>
            </a:pPr>
            <a:r>
              <a:rPr lang="fr-FR" sz="2000" dirty="0">
                <a:solidFill>
                  <a:srgbClr val="1F497D"/>
                </a:solidFill>
                <a:cs typeface="Arial" charset="0"/>
              </a:rPr>
              <a:t>Une fonction de réserve et de vigie dans la société en lien avec l’IHEST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Rectangle 2"/>
          <p:cNvSpPr txBox="1">
            <a:spLocks noChangeArrowheads="1"/>
          </p:cNvSpPr>
          <p:nvPr/>
        </p:nvSpPr>
        <p:spPr bwMode="auto">
          <a:xfrm>
            <a:off x="685800" y="1420813"/>
            <a:ext cx="7772400" cy="560387"/>
          </a:xfrm>
          <a:prstGeom prst="rect">
            <a:avLst/>
          </a:prstGeom>
          <a:noFill/>
          <a:ln w="9525">
            <a:noFill/>
            <a:miter lim="800000"/>
            <a:headEnd/>
            <a:tailEnd/>
          </a:ln>
        </p:spPr>
        <p:txBody>
          <a:bodyPr/>
          <a:lstStyle/>
          <a:p>
            <a:pPr algn="ctr" defTabSz="914400"/>
            <a:endParaRPr lang="fr-FR" sz="2800">
              <a:solidFill>
                <a:schemeClr val="tx2"/>
              </a:solidFill>
              <a:latin typeface="Calibri" pitchFamily="34" charset="0"/>
            </a:endParaRPr>
          </a:p>
        </p:txBody>
      </p:sp>
      <p:sp>
        <p:nvSpPr>
          <p:cNvPr id="65538" name="Rectangle 3"/>
          <p:cNvSpPr txBox="1">
            <a:spLocks noChangeArrowheads="1"/>
          </p:cNvSpPr>
          <p:nvPr/>
        </p:nvSpPr>
        <p:spPr bwMode="auto">
          <a:xfrm>
            <a:off x="346075" y="2106613"/>
            <a:ext cx="8451850" cy="3744912"/>
          </a:xfrm>
          <a:prstGeom prst="rect">
            <a:avLst/>
          </a:prstGeom>
          <a:noFill/>
          <a:ln w="9525">
            <a:noFill/>
            <a:miter lim="800000"/>
            <a:headEnd/>
            <a:tailEnd/>
          </a:ln>
        </p:spPr>
        <p:txBody>
          <a:bodyPr/>
          <a:lstStyle/>
          <a:p>
            <a:pPr marL="342900" indent="-342900" defTabSz="914400">
              <a:lnSpc>
                <a:spcPct val="90000"/>
              </a:lnSpc>
              <a:spcBef>
                <a:spcPct val="20000"/>
              </a:spcBef>
              <a:buFontTx/>
              <a:buChar char="•"/>
            </a:pPr>
            <a:r>
              <a:rPr lang="fr-FR" sz="2000" dirty="0">
                <a:cs typeface="Arial" charset="0"/>
              </a:rPr>
              <a:t>Une attitude </a:t>
            </a:r>
          </a:p>
          <a:p>
            <a:pPr marL="742950" lvl="1" indent="-285750" defTabSz="914400">
              <a:lnSpc>
                <a:spcPct val="90000"/>
              </a:lnSpc>
              <a:spcBef>
                <a:spcPct val="20000"/>
              </a:spcBef>
              <a:buFont typeface="Lucida Grande"/>
              <a:buChar char="-"/>
            </a:pPr>
            <a:r>
              <a:rPr lang="fr-FR" sz="2000" dirty="0">
                <a:solidFill>
                  <a:srgbClr val="1F497D"/>
                </a:solidFill>
                <a:cs typeface="Arial" charset="0"/>
              </a:rPr>
              <a:t>Un esprit d’ouverture</a:t>
            </a:r>
          </a:p>
          <a:p>
            <a:pPr marL="742950" lvl="1" indent="-285750" defTabSz="914400">
              <a:lnSpc>
                <a:spcPct val="90000"/>
              </a:lnSpc>
              <a:spcBef>
                <a:spcPct val="20000"/>
              </a:spcBef>
              <a:buFont typeface="Lucida Grande"/>
              <a:buChar char="-"/>
            </a:pPr>
            <a:r>
              <a:rPr lang="fr-FR" sz="2000" dirty="0">
                <a:solidFill>
                  <a:srgbClr val="1F497D"/>
                </a:solidFill>
                <a:cs typeface="Arial" charset="0"/>
              </a:rPr>
              <a:t>Un esprit de curiosité </a:t>
            </a:r>
          </a:p>
          <a:p>
            <a:pPr marL="742950" lvl="1" indent="-285750" defTabSz="914400">
              <a:lnSpc>
                <a:spcPct val="90000"/>
              </a:lnSpc>
              <a:spcBef>
                <a:spcPct val="20000"/>
              </a:spcBef>
              <a:buFont typeface="Lucida Grande"/>
              <a:buChar char="-"/>
            </a:pPr>
            <a:r>
              <a:rPr lang="fr-FR" sz="2000" dirty="0">
                <a:solidFill>
                  <a:srgbClr val="1F497D"/>
                </a:solidFill>
                <a:cs typeface="Arial" charset="0"/>
              </a:rPr>
              <a:t>Le partage d’expérience </a:t>
            </a:r>
          </a:p>
          <a:p>
            <a:pPr marL="742950" lvl="1" indent="-285750" defTabSz="914400">
              <a:lnSpc>
                <a:spcPct val="90000"/>
              </a:lnSpc>
              <a:spcBef>
                <a:spcPct val="20000"/>
              </a:spcBef>
              <a:buFont typeface="Lucida Grande"/>
              <a:buChar char="-"/>
            </a:pPr>
            <a:r>
              <a:rPr lang="fr-FR" sz="2000" dirty="0">
                <a:solidFill>
                  <a:srgbClr val="1F497D"/>
                </a:solidFill>
                <a:cs typeface="Arial" charset="0"/>
              </a:rPr>
              <a:t>Le travail collectif</a:t>
            </a:r>
          </a:p>
          <a:p>
            <a:pPr marL="742950" lvl="1" indent="-285750" defTabSz="914400">
              <a:lnSpc>
                <a:spcPct val="90000"/>
              </a:lnSpc>
              <a:spcBef>
                <a:spcPct val="20000"/>
              </a:spcBef>
              <a:buFont typeface="Lucida Grande"/>
              <a:buChar char="-"/>
            </a:pPr>
            <a:r>
              <a:rPr lang="fr-FR" sz="2000" dirty="0">
                <a:solidFill>
                  <a:srgbClr val="1F497D"/>
                </a:solidFill>
                <a:cs typeface="Arial" charset="0"/>
              </a:rPr>
              <a:t>Une culture scientifique: analyse, critique, </a:t>
            </a:r>
            <a:r>
              <a:rPr lang="fr-FR" sz="2000" dirty="0" smtClean="0">
                <a:solidFill>
                  <a:srgbClr val="1F497D"/>
                </a:solidFill>
                <a:cs typeface="Arial" charset="0"/>
              </a:rPr>
              <a:t>doute, </a:t>
            </a:r>
            <a:r>
              <a:rPr lang="fr-FR" sz="2000" dirty="0">
                <a:solidFill>
                  <a:srgbClr val="1F497D"/>
                </a:solidFill>
                <a:cs typeface="Arial" charset="0"/>
              </a:rPr>
              <a:t>débat</a:t>
            </a:r>
          </a:p>
          <a:p>
            <a:pPr marL="742950" lvl="1" indent="-285750" defTabSz="914400">
              <a:lnSpc>
                <a:spcPct val="90000"/>
              </a:lnSpc>
              <a:spcBef>
                <a:spcPct val="20000"/>
              </a:spcBef>
              <a:buFont typeface="Lucida Grande"/>
              <a:buChar char="-"/>
            </a:pPr>
            <a:endParaRPr lang="fr-FR" sz="2000" dirty="0">
              <a:solidFill>
                <a:srgbClr val="1F497D"/>
              </a:solidFill>
              <a:cs typeface="Arial" charset="0"/>
            </a:endParaRPr>
          </a:p>
          <a:p>
            <a:pPr marL="342900" indent="-342900" defTabSz="914400">
              <a:lnSpc>
                <a:spcPct val="90000"/>
              </a:lnSpc>
              <a:spcBef>
                <a:spcPct val="20000"/>
              </a:spcBef>
              <a:buFontTx/>
              <a:buChar char="•"/>
            </a:pPr>
            <a:r>
              <a:rPr lang="fr-FR" sz="2000" dirty="0">
                <a:cs typeface="Arial" charset="0"/>
              </a:rPr>
              <a:t>Une participation active aux </a:t>
            </a:r>
            <a:r>
              <a:rPr lang="fr-FR" sz="2000" dirty="0" smtClean="0">
                <a:cs typeface="Arial" charset="0"/>
              </a:rPr>
              <a:t>sessions, aux travaux collectifs et aux évaluations</a:t>
            </a:r>
          </a:p>
          <a:p>
            <a:pPr marL="342900" indent="-342900" defTabSz="914400">
              <a:lnSpc>
                <a:spcPct val="90000"/>
              </a:lnSpc>
              <a:spcBef>
                <a:spcPct val="20000"/>
              </a:spcBef>
            </a:pPr>
            <a:endParaRPr lang="fr-FR" sz="2000" dirty="0">
              <a:cs typeface="Arial" charset="0"/>
            </a:endParaRPr>
          </a:p>
          <a:p>
            <a:pPr marL="342900" indent="-342900" defTabSz="914400">
              <a:lnSpc>
                <a:spcPct val="90000"/>
              </a:lnSpc>
              <a:spcBef>
                <a:spcPct val="20000"/>
              </a:spcBef>
              <a:buFontTx/>
              <a:buChar char="•"/>
            </a:pPr>
            <a:r>
              <a:rPr lang="fr-FR" sz="2000" dirty="0">
                <a:cs typeface="Arial" charset="0"/>
              </a:rPr>
              <a:t>Une charte pour vivre ensemble dans le respect des différences</a:t>
            </a:r>
            <a:r>
              <a:rPr lang="fr-FR" sz="2200" dirty="0">
                <a:latin typeface="Calibri" pitchFamily="34" charset="0"/>
              </a:rPr>
              <a:t> </a:t>
            </a:r>
          </a:p>
          <a:p>
            <a:pPr marL="342900" indent="-342900" defTabSz="914400">
              <a:lnSpc>
                <a:spcPct val="90000"/>
              </a:lnSpc>
              <a:spcBef>
                <a:spcPct val="20000"/>
              </a:spcBef>
            </a:pPr>
            <a:endParaRPr lang="fr-FR" sz="2800" dirty="0">
              <a:latin typeface="Calibri" pitchFamily="34" charset="0"/>
            </a:endParaRPr>
          </a:p>
          <a:p>
            <a:pPr marL="342900" indent="-342900" defTabSz="914400">
              <a:lnSpc>
                <a:spcPct val="90000"/>
              </a:lnSpc>
              <a:spcBef>
                <a:spcPct val="20000"/>
              </a:spcBef>
              <a:buFontTx/>
              <a:buChar char="•"/>
            </a:pPr>
            <a:endParaRPr lang="fr-FR" sz="3200" dirty="0">
              <a:latin typeface="Calibri" pitchFamily="34" charset="0"/>
            </a:endParaRPr>
          </a:p>
        </p:txBody>
      </p:sp>
      <p:sp>
        <p:nvSpPr>
          <p:cNvPr id="65539" name="Rectangle 2"/>
          <p:cNvSpPr txBox="1">
            <a:spLocks noChangeArrowheads="1"/>
          </p:cNvSpPr>
          <p:nvPr/>
        </p:nvSpPr>
        <p:spPr bwMode="auto">
          <a:xfrm>
            <a:off x="685800" y="847725"/>
            <a:ext cx="7772400" cy="573088"/>
          </a:xfrm>
          <a:prstGeom prst="rect">
            <a:avLst/>
          </a:prstGeom>
          <a:noFill/>
          <a:ln w="9525">
            <a:noFill/>
            <a:miter lim="800000"/>
            <a:headEnd/>
            <a:tailEnd/>
          </a:ln>
        </p:spPr>
        <p:txBody>
          <a:bodyPr/>
          <a:lstStyle/>
          <a:p>
            <a:pPr defTabSz="914400"/>
            <a:r>
              <a:rPr lang="fr-FR" sz="2800" dirty="0">
                <a:solidFill>
                  <a:srgbClr val="003399"/>
                </a:solidFill>
                <a:cs typeface="Arial" charset="0"/>
              </a:rPr>
              <a:t>Acteurs du cycle national</a:t>
            </a:r>
            <a:r>
              <a:rPr lang="fr-FR" sz="2800" dirty="0" smtClean="0">
                <a:solidFill>
                  <a:srgbClr val="003399"/>
                </a:solidFill>
                <a:cs typeface="Arial" charset="0"/>
              </a:rPr>
              <a:t> 2013 - 2014 : </a:t>
            </a:r>
            <a:endParaRPr lang="fr-FR" sz="2800" dirty="0">
              <a:solidFill>
                <a:srgbClr val="003399"/>
              </a:solidFill>
              <a:cs typeface="Arial" charset="0"/>
            </a:endParaRPr>
          </a:p>
          <a:p>
            <a:pPr defTabSz="914400"/>
            <a:r>
              <a:rPr lang="fr-FR" sz="2800" dirty="0">
                <a:solidFill>
                  <a:srgbClr val="003399"/>
                </a:solidFill>
                <a:cs typeface="Arial" charset="0"/>
              </a:rPr>
              <a:t>Un engagement, une charte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Rectangle 2"/>
          <p:cNvSpPr txBox="1">
            <a:spLocks noChangeArrowheads="1"/>
          </p:cNvSpPr>
          <p:nvPr/>
        </p:nvSpPr>
        <p:spPr bwMode="auto">
          <a:xfrm>
            <a:off x="685800" y="1420813"/>
            <a:ext cx="7772400" cy="560387"/>
          </a:xfrm>
          <a:prstGeom prst="rect">
            <a:avLst/>
          </a:prstGeom>
          <a:noFill/>
          <a:ln w="9525">
            <a:noFill/>
            <a:miter lim="800000"/>
            <a:headEnd/>
            <a:tailEnd/>
          </a:ln>
        </p:spPr>
        <p:txBody>
          <a:bodyPr/>
          <a:lstStyle/>
          <a:p>
            <a:pPr algn="ctr" defTabSz="914400"/>
            <a:endParaRPr lang="fr-FR" sz="2800">
              <a:solidFill>
                <a:schemeClr val="tx2"/>
              </a:solidFill>
              <a:latin typeface="Calibri" pitchFamily="34" charset="0"/>
            </a:endParaRPr>
          </a:p>
        </p:txBody>
      </p:sp>
      <p:sp>
        <p:nvSpPr>
          <p:cNvPr id="65538" name="Rectangle 3"/>
          <p:cNvSpPr txBox="1">
            <a:spLocks noChangeArrowheads="1"/>
          </p:cNvSpPr>
          <p:nvPr/>
        </p:nvSpPr>
        <p:spPr bwMode="auto">
          <a:xfrm>
            <a:off x="346075" y="1420813"/>
            <a:ext cx="8451850" cy="3744912"/>
          </a:xfrm>
          <a:prstGeom prst="rect">
            <a:avLst/>
          </a:prstGeom>
          <a:noFill/>
          <a:ln w="9525">
            <a:noFill/>
            <a:miter lim="800000"/>
            <a:headEnd/>
            <a:tailEnd/>
          </a:ln>
        </p:spPr>
        <p:txBody>
          <a:bodyPr/>
          <a:lstStyle/>
          <a:p>
            <a:pPr marL="444500" indent="-444500" defTabSz="914400">
              <a:lnSpc>
                <a:spcPct val="90000"/>
              </a:lnSpc>
              <a:spcBef>
                <a:spcPct val="20000"/>
              </a:spcBef>
              <a:spcAft>
                <a:spcPts val="1800"/>
              </a:spcAft>
              <a:buFont typeface="Arial"/>
              <a:buChar char="•"/>
            </a:pPr>
            <a:r>
              <a:rPr lang="fr-FR" sz="2800" baseline="30000" dirty="0" smtClean="0"/>
              <a:t>Donner et recevoir</a:t>
            </a:r>
          </a:p>
          <a:p>
            <a:pPr marL="444500" indent="-444500" defTabSz="914400">
              <a:lnSpc>
                <a:spcPct val="90000"/>
              </a:lnSpc>
              <a:spcBef>
                <a:spcPct val="20000"/>
              </a:spcBef>
              <a:spcAft>
                <a:spcPts val="1800"/>
              </a:spcAft>
              <a:buFont typeface="Arial"/>
              <a:buChar char="•"/>
            </a:pPr>
            <a:r>
              <a:rPr lang="fr-FR" sz="2800" baseline="30000" dirty="0" smtClean="0"/>
              <a:t>Une exigence de qualité et d’évaluation du cursus</a:t>
            </a:r>
          </a:p>
          <a:p>
            <a:pPr marL="444500" indent="-444500" defTabSz="914400">
              <a:lnSpc>
                <a:spcPct val="90000"/>
              </a:lnSpc>
              <a:spcBef>
                <a:spcPct val="20000"/>
              </a:spcBef>
              <a:spcAft>
                <a:spcPts val="1800"/>
              </a:spcAft>
              <a:buFont typeface="Arial"/>
              <a:buChar char="•"/>
            </a:pPr>
            <a:r>
              <a:rPr lang="fr-FR" sz="2800" baseline="30000" dirty="0" smtClean="0"/>
              <a:t>Le respect de la diversité des cultures et des points de vue au sein de la promotion</a:t>
            </a:r>
          </a:p>
          <a:p>
            <a:pPr marL="444500" indent="-444500">
              <a:spcAft>
                <a:spcPts val="1800"/>
              </a:spcAft>
              <a:buFont typeface="Arial"/>
              <a:buChar char="•"/>
            </a:pPr>
            <a:r>
              <a:rPr lang="fr-FR" sz="2800" baseline="30000" dirty="0" smtClean="0"/>
              <a:t>Un climat de confiance et de confidentialité favorisant le débat</a:t>
            </a:r>
          </a:p>
          <a:p>
            <a:pPr marL="444500" indent="-444500">
              <a:spcAft>
                <a:spcPts val="1800"/>
              </a:spcAft>
              <a:buFont typeface="Arial"/>
              <a:buChar char="•"/>
            </a:pPr>
            <a:r>
              <a:rPr lang="fr-FR" sz="2800" baseline="30000" dirty="0" smtClean="0"/>
              <a:t>Un engagement d’assiduité</a:t>
            </a:r>
          </a:p>
          <a:p>
            <a:pPr marL="444500" indent="-444500">
              <a:spcAft>
                <a:spcPts val="1800"/>
              </a:spcAft>
              <a:buFont typeface="Arial"/>
              <a:buChar char="•"/>
            </a:pPr>
            <a:r>
              <a:rPr lang="fr-FR" sz="2800" baseline="30000" dirty="0" smtClean="0"/>
              <a:t>Un engagement de participation à divers travaux et évènements</a:t>
            </a:r>
            <a:endParaRPr lang="fr-FR" sz="2800" baseline="30000" dirty="0" smtClean="0"/>
          </a:p>
          <a:p>
            <a:pPr marL="444500" indent="-444500">
              <a:spcAft>
                <a:spcPts val="1800"/>
              </a:spcAft>
              <a:buFont typeface="Arial"/>
              <a:buChar char="•"/>
            </a:pPr>
            <a:r>
              <a:rPr lang="fr-FR" sz="2800" baseline="30000" dirty="0" smtClean="0"/>
              <a:t>Des</a:t>
            </a:r>
            <a:r>
              <a:rPr lang="fr-FR" sz="2800" dirty="0" smtClean="0"/>
              <a:t> </a:t>
            </a:r>
            <a:r>
              <a:rPr lang="fr-FR" sz="2800" baseline="30000" dirty="0" smtClean="0"/>
              <a:t>règles </a:t>
            </a:r>
            <a:r>
              <a:rPr lang="fr-FR" sz="2800" baseline="30000" dirty="0" smtClean="0"/>
              <a:t>communes, savoir vivre et signes d’appartenance à un collectif</a:t>
            </a:r>
            <a:endParaRPr lang="fr-FR" sz="2800" baseline="30000" dirty="0" smtClean="0"/>
          </a:p>
          <a:p>
            <a:pPr marL="444500" indent="-444500">
              <a:spcAft>
                <a:spcPts val="1800"/>
              </a:spcAft>
              <a:buFont typeface="Arial"/>
              <a:buChar char="•"/>
            </a:pPr>
            <a:r>
              <a:rPr lang="fr-FR" sz="2800" baseline="30000" dirty="0" smtClean="0"/>
              <a:t>La représentation </a:t>
            </a:r>
            <a:r>
              <a:rPr lang="fr-FR" sz="2800" baseline="30000" dirty="0" smtClean="0"/>
              <a:t>des auditeurs et dénomination de la promotion</a:t>
            </a:r>
          </a:p>
          <a:p>
            <a:endParaRPr lang="fr-FR" sz="2800" baseline="30000" dirty="0" smtClean="0"/>
          </a:p>
          <a:p>
            <a:endParaRPr lang="fr-FR" sz="2800" baseline="30000" dirty="0" smtClean="0"/>
          </a:p>
          <a:p>
            <a:pPr marL="342900" indent="-342900" defTabSz="914400">
              <a:lnSpc>
                <a:spcPct val="90000"/>
              </a:lnSpc>
              <a:spcBef>
                <a:spcPct val="20000"/>
              </a:spcBef>
            </a:pPr>
            <a:endParaRPr lang="fr-FR" sz="2800" baseline="30000" dirty="0" smtClean="0"/>
          </a:p>
          <a:p>
            <a:pPr marL="342900" indent="-342900" defTabSz="914400">
              <a:lnSpc>
                <a:spcPct val="90000"/>
              </a:lnSpc>
              <a:spcBef>
                <a:spcPct val="20000"/>
              </a:spcBef>
            </a:pPr>
            <a:endParaRPr lang="fr-FR" sz="2800" dirty="0" smtClean="0">
              <a:latin typeface="Calibri" pitchFamily="34" charset="0"/>
            </a:endParaRPr>
          </a:p>
          <a:p>
            <a:pPr marL="342900" indent="-342900" defTabSz="914400">
              <a:lnSpc>
                <a:spcPct val="90000"/>
              </a:lnSpc>
              <a:spcBef>
                <a:spcPct val="20000"/>
              </a:spcBef>
              <a:buFontTx/>
              <a:buChar char="•"/>
            </a:pPr>
            <a:endParaRPr lang="fr-FR" sz="3200" dirty="0">
              <a:latin typeface="Calibri" pitchFamily="34" charset="0"/>
            </a:endParaRPr>
          </a:p>
        </p:txBody>
      </p:sp>
      <p:sp>
        <p:nvSpPr>
          <p:cNvPr id="65539" name="Rectangle 2"/>
          <p:cNvSpPr txBox="1">
            <a:spLocks noChangeArrowheads="1"/>
          </p:cNvSpPr>
          <p:nvPr/>
        </p:nvSpPr>
        <p:spPr bwMode="auto">
          <a:xfrm>
            <a:off x="346075" y="561181"/>
            <a:ext cx="8451850" cy="573088"/>
          </a:xfrm>
          <a:prstGeom prst="rect">
            <a:avLst/>
          </a:prstGeom>
          <a:noFill/>
          <a:ln w="9525">
            <a:noFill/>
            <a:miter lim="800000"/>
            <a:headEnd/>
            <a:tailEnd/>
          </a:ln>
        </p:spPr>
        <p:txBody>
          <a:bodyPr/>
          <a:lstStyle/>
          <a:p>
            <a:pPr algn="ctr" defTabSz="914400"/>
            <a:r>
              <a:rPr lang="fr-FR" sz="2800" dirty="0" smtClean="0">
                <a:solidFill>
                  <a:srgbClr val="003399"/>
                </a:solidFill>
                <a:cs typeface="Arial" charset="0"/>
              </a:rPr>
              <a:t>Votre charte</a:t>
            </a:r>
            <a:endParaRPr lang="fr-FR" sz="2800" dirty="0">
              <a:solidFill>
                <a:srgbClr val="003399"/>
              </a:solidFill>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ZoneTexte 11"/>
          <p:cNvSpPr txBox="1">
            <a:spLocks noChangeArrowheads="1"/>
          </p:cNvSpPr>
          <p:nvPr/>
        </p:nvSpPr>
        <p:spPr bwMode="auto">
          <a:xfrm>
            <a:off x="344488" y="1073150"/>
            <a:ext cx="8455025" cy="4878259"/>
          </a:xfrm>
          <a:prstGeom prst="rect">
            <a:avLst/>
          </a:prstGeom>
          <a:noFill/>
          <a:ln w="9525">
            <a:noFill/>
            <a:miter lim="800000"/>
            <a:headEnd/>
            <a:tailEnd/>
          </a:ln>
        </p:spPr>
        <p:txBody>
          <a:bodyPr>
            <a:spAutoFit/>
          </a:bodyPr>
          <a:lstStyle/>
          <a:p>
            <a:r>
              <a:rPr lang="fr-FR" sz="2800" dirty="0" smtClean="0">
                <a:solidFill>
                  <a:srgbClr val="003399"/>
                </a:solidFill>
                <a:cs typeface="Arial" charset="0"/>
              </a:rPr>
              <a:t>Science, innovation et numérique </a:t>
            </a:r>
            <a:br>
              <a:rPr lang="fr-FR" sz="2800" dirty="0" smtClean="0">
                <a:solidFill>
                  <a:srgbClr val="003399"/>
                </a:solidFill>
                <a:cs typeface="Arial" charset="0"/>
              </a:rPr>
            </a:br>
            <a:r>
              <a:rPr lang="fr-FR" sz="1800" dirty="0" smtClean="0">
                <a:solidFill>
                  <a:srgbClr val="003399"/>
                </a:solidFill>
                <a:cs typeface="Arial" charset="0"/>
              </a:rPr>
              <a:t>Les sociétés en question</a:t>
            </a:r>
          </a:p>
          <a:p>
            <a:endParaRPr lang="fr-FR" sz="2000" dirty="0" smtClean="0">
              <a:solidFill>
                <a:srgbClr val="1F497D"/>
              </a:solidFill>
              <a:cs typeface="Arial" charset="0"/>
            </a:endParaRPr>
          </a:p>
          <a:p>
            <a:r>
              <a:rPr lang="fr-FR" sz="2000" i="1" dirty="0" smtClean="0">
                <a:solidFill>
                  <a:srgbClr val="1F497D"/>
                </a:solidFill>
                <a:cs typeface="Arial" charset="0"/>
              </a:rPr>
              <a:t>Une </a:t>
            </a:r>
            <a:r>
              <a:rPr lang="fr-FR" sz="2000" i="1" dirty="0">
                <a:solidFill>
                  <a:srgbClr val="1F497D"/>
                </a:solidFill>
                <a:cs typeface="Arial" charset="0"/>
              </a:rPr>
              <a:t>réflexion qui se construit de promotion en promotion :</a:t>
            </a:r>
            <a:endParaRPr lang="fr-FR" sz="2000" i="1" dirty="0" smtClean="0">
              <a:solidFill>
                <a:srgbClr val="1F497D"/>
              </a:solidFill>
              <a:cs typeface="Arial" charset="0"/>
            </a:endParaRPr>
          </a:p>
          <a:p>
            <a:endParaRPr lang="fr-FR" sz="2000" dirty="0" smtClean="0">
              <a:solidFill>
                <a:srgbClr val="1F497D"/>
              </a:solidFill>
              <a:cs typeface="Arial" charset="0"/>
            </a:endParaRPr>
          </a:p>
          <a:p>
            <a:pPr>
              <a:spcAft>
                <a:spcPts val="600"/>
              </a:spcAft>
            </a:pPr>
            <a:r>
              <a:rPr lang="fr-FR" sz="2000" dirty="0" smtClean="0">
                <a:latin typeface="Arial"/>
                <a:cs typeface="Arial"/>
              </a:rPr>
              <a:t>Sciences et progrès, réalités, paradoxes et utopie 			2012-2013</a:t>
            </a:r>
          </a:p>
          <a:p>
            <a:pPr>
              <a:spcAft>
                <a:spcPts val="600"/>
              </a:spcAft>
              <a:buFont typeface="Arial" charset="0"/>
              <a:buNone/>
            </a:pPr>
            <a:r>
              <a:rPr lang="fr-FR" sz="2000" dirty="0" smtClean="0">
                <a:latin typeface="Arial"/>
                <a:cs typeface="Arial"/>
              </a:rPr>
              <a:t>Sciences</a:t>
            </a:r>
            <a:r>
              <a:rPr lang="fr-FR" sz="2000" dirty="0">
                <a:latin typeface="Arial"/>
                <a:cs typeface="Arial"/>
              </a:rPr>
              <a:t>, sociétés et puissance</a:t>
            </a:r>
            <a:r>
              <a:rPr lang="fr-FR" sz="2000" dirty="0" smtClean="0">
                <a:latin typeface="Arial"/>
                <a:cs typeface="Arial"/>
              </a:rPr>
              <a:t> 							2011</a:t>
            </a:r>
            <a:r>
              <a:rPr lang="fr-FR" sz="2000" dirty="0">
                <a:latin typeface="Arial"/>
                <a:cs typeface="Arial"/>
              </a:rPr>
              <a:t>-2012</a:t>
            </a:r>
          </a:p>
          <a:p>
            <a:pPr>
              <a:spcAft>
                <a:spcPts val="600"/>
              </a:spcAft>
              <a:buFont typeface="Arial" charset="0"/>
              <a:buNone/>
            </a:pPr>
            <a:r>
              <a:rPr lang="fr-FR" sz="2000" dirty="0">
                <a:latin typeface="Arial"/>
                <a:cs typeface="Arial"/>
              </a:rPr>
              <a:t>Une société créative :</a:t>
            </a:r>
            <a:r>
              <a:rPr lang="fr-FR" sz="2000" dirty="0" smtClean="0">
                <a:latin typeface="Arial"/>
                <a:cs typeface="Arial"/>
              </a:rPr>
              <a:t> </a:t>
            </a:r>
            <a:br>
              <a:rPr lang="fr-FR" sz="2000" dirty="0" smtClean="0">
                <a:latin typeface="Arial"/>
                <a:cs typeface="Arial"/>
              </a:rPr>
            </a:br>
            <a:r>
              <a:rPr lang="fr-FR" sz="2000" dirty="0" smtClean="0">
                <a:latin typeface="Arial"/>
                <a:cs typeface="Arial"/>
              </a:rPr>
              <a:t>les </a:t>
            </a:r>
            <a:r>
              <a:rPr lang="fr-FR" sz="2000" dirty="0">
                <a:latin typeface="Arial"/>
                <a:cs typeface="Arial"/>
              </a:rPr>
              <a:t>sciences, l’innovation et l’éducation en question</a:t>
            </a:r>
            <a:r>
              <a:rPr lang="fr-FR" sz="2000" dirty="0" smtClean="0">
                <a:latin typeface="Arial"/>
                <a:cs typeface="Arial"/>
              </a:rPr>
              <a:t> 			2010</a:t>
            </a:r>
            <a:r>
              <a:rPr lang="fr-FR" sz="2000" dirty="0">
                <a:latin typeface="Arial"/>
                <a:cs typeface="Arial"/>
              </a:rPr>
              <a:t>-2011</a:t>
            </a:r>
          </a:p>
          <a:p>
            <a:pPr>
              <a:spcAft>
                <a:spcPts val="600"/>
              </a:spcAft>
              <a:buFont typeface="Arial" charset="0"/>
              <a:buNone/>
            </a:pPr>
            <a:r>
              <a:rPr lang="fr-FR" sz="2000" dirty="0">
                <a:latin typeface="Arial"/>
                <a:cs typeface="Arial"/>
              </a:rPr>
              <a:t>La société face aux frontières de la science et de l’innovation,</a:t>
            </a:r>
            <a:r>
              <a:rPr lang="fr-FR" sz="2000" dirty="0" smtClean="0">
                <a:latin typeface="Arial"/>
                <a:cs typeface="Arial"/>
              </a:rPr>
              <a:t> </a:t>
            </a:r>
            <a:br>
              <a:rPr lang="fr-FR" sz="2000" dirty="0" smtClean="0">
                <a:latin typeface="Arial"/>
                <a:cs typeface="Arial"/>
              </a:rPr>
            </a:br>
            <a:r>
              <a:rPr lang="fr-FR" sz="2000" dirty="0" smtClean="0">
                <a:latin typeface="Arial"/>
                <a:cs typeface="Arial"/>
              </a:rPr>
              <a:t>nouvelles </a:t>
            </a:r>
            <a:r>
              <a:rPr lang="fr-FR" sz="2000" dirty="0">
                <a:latin typeface="Arial"/>
                <a:cs typeface="Arial"/>
              </a:rPr>
              <a:t>ruptures, nouvelles cohésions</a:t>
            </a:r>
            <a:r>
              <a:rPr lang="fr-FR" sz="2000" dirty="0" smtClean="0">
                <a:latin typeface="Arial"/>
                <a:cs typeface="Arial"/>
              </a:rPr>
              <a:t> 					2009</a:t>
            </a:r>
            <a:r>
              <a:rPr lang="fr-FR" sz="2000" dirty="0">
                <a:latin typeface="Arial"/>
                <a:cs typeface="Arial"/>
              </a:rPr>
              <a:t>-2010</a:t>
            </a:r>
          </a:p>
          <a:p>
            <a:pPr>
              <a:spcAft>
                <a:spcPts val="600"/>
              </a:spcAft>
              <a:buFont typeface="Arial" charset="0"/>
              <a:buNone/>
            </a:pPr>
            <a:r>
              <a:rPr lang="fr-FR" sz="2000" dirty="0">
                <a:latin typeface="Arial"/>
                <a:cs typeface="Arial"/>
              </a:rPr>
              <a:t>Sciences, technologie et société européenne,</a:t>
            </a:r>
            <a:r>
              <a:rPr lang="fr-FR" sz="2000" dirty="0" smtClean="0">
                <a:latin typeface="Arial"/>
                <a:cs typeface="Arial"/>
              </a:rPr>
              <a:t> </a:t>
            </a:r>
            <a:br>
              <a:rPr lang="fr-FR" sz="2000" dirty="0" smtClean="0">
                <a:latin typeface="Arial"/>
                <a:cs typeface="Arial"/>
              </a:rPr>
            </a:br>
            <a:r>
              <a:rPr lang="fr-FR" sz="2000" dirty="0" smtClean="0">
                <a:latin typeface="Arial"/>
                <a:cs typeface="Arial"/>
              </a:rPr>
              <a:t>compétitivité</a:t>
            </a:r>
            <a:r>
              <a:rPr lang="fr-FR" sz="2000" dirty="0">
                <a:latin typeface="Arial"/>
                <a:cs typeface="Arial"/>
              </a:rPr>
              <a:t>, coopération, éthique</a:t>
            </a:r>
            <a:r>
              <a:rPr lang="fr-FR" sz="2000" dirty="0" smtClean="0">
                <a:latin typeface="Arial"/>
                <a:cs typeface="Arial"/>
              </a:rPr>
              <a:t> 							2008</a:t>
            </a:r>
            <a:r>
              <a:rPr lang="fr-FR" sz="2000" dirty="0">
                <a:latin typeface="Arial"/>
                <a:cs typeface="Arial"/>
              </a:rPr>
              <a:t>-2009</a:t>
            </a:r>
          </a:p>
          <a:p>
            <a:pPr>
              <a:spcAft>
                <a:spcPts val="600"/>
              </a:spcAft>
              <a:buFont typeface="Arial" charset="0"/>
              <a:buNone/>
            </a:pPr>
            <a:r>
              <a:rPr lang="fr-FR" sz="2000" dirty="0">
                <a:latin typeface="Arial"/>
                <a:cs typeface="Arial"/>
              </a:rPr>
              <a:t>Les sciences et le changement</a:t>
            </a:r>
            <a:r>
              <a:rPr lang="fr-FR" sz="2000" dirty="0" smtClean="0">
                <a:latin typeface="Arial"/>
                <a:cs typeface="Arial"/>
              </a:rPr>
              <a:t> 								2007</a:t>
            </a:r>
            <a:r>
              <a:rPr lang="fr-FR" sz="2000" dirty="0">
                <a:latin typeface="Arial"/>
                <a:cs typeface="Arial"/>
              </a:rPr>
              <a:t>-2008</a:t>
            </a:r>
          </a:p>
        </p:txBody>
      </p:sp>
      <p:sp>
        <p:nvSpPr>
          <p:cNvPr id="3" name="Rectangle 2"/>
          <p:cNvSpPr/>
          <p:nvPr/>
        </p:nvSpPr>
        <p:spPr>
          <a:xfrm>
            <a:off x="-355600" y="3136900"/>
            <a:ext cx="9880599" cy="304800"/>
          </a:xfrm>
          <a:prstGeom prst="rect">
            <a:avLst/>
          </a:prstGeom>
          <a:solidFill>
            <a:schemeClr val="accent6">
              <a:lumMod val="40000"/>
              <a:lumOff val="60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 name="Rectangle 3"/>
          <p:cNvSpPr/>
          <p:nvPr/>
        </p:nvSpPr>
        <p:spPr>
          <a:xfrm>
            <a:off x="-368300" y="4203700"/>
            <a:ext cx="9880599" cy="596900"/>
          </a:xfrm>
          <a:prstGeom prst="rect">
            <a:avLst/>
          </a:prstGeom>
          <a:solidFill>
            <a:schemeClr val="accent6">
              <a:lumMod val="40000"/>
              <a:lumOff val="60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Rectangle 4"/>
          <p:cNvSpPr/>
          <p:nvPr/>
        </p:nvSpPr>
        <p:spPr>
          <a:xfrm>
            <a:off x="-215900" y="5549899"/>
            <a:ext cx="9880599" cy="401509"/>
          </a:xfrm>
          <a:prstGeom prst="rect">
            <a:avLst/>
          </a:prstGeom>
          <a:solidFill>
            <a:schemeClr val="accent6">
              <a:lumMod val="40000"/>
              <a:lumOff val="60000"/>
              <a:alpha val="3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Espace réservé du contenu 2"/>
          <p:cNvSpPr>
            <a:spLocks noGrp="1"/>
          </p:cNvSpPr>
          <p:nvPr>
            <p:ph idx="4294967295"/>
          </p:nvPr>
        </p:nvSpPr>
        <p:spPr bwMode="auto">
          <a:xfrm>
            <a:off x="457200" y="2395538"/>
            <a:ext cx="8229600" cy="3236912"/>
          </a:xfrm>
          <a:prstGeom prst="rect">
            <a:avLst/>
          </a:prstGeom>
          <a:noFill/>
          <a:ln>
            <a:miter lim="800000"/>
            <a:headEnd/>
            <a:tailEnd/>
          </a:ln>
        </p:spPr>
        <p:txBody>
          <a:bodyPr/>
          <a:lstStyle/>
          <a:p>
            <a:pPr>
              <a:buFont typeface="Arial" charset="0"/>
              <a:buNone/>
            </a:pPr>
            <a:r>
              <a:rPr lang="fr-FR" sz="2000" dirty="0" smtClean="0">
                <a:latin typeface="Arial" charset="0"/>
                <a:ea typeface="ＭＳ Ｐゴシック"/>
                <a:cs typeface="Arial" charset="0"/>
              </a:rPr>
              <a:t>Des technologies omniprésentes</a:t>
            </a:r>
          </a:p>
          <a:p>
            <a:pPr>
              <a:buFont typeface="Arial" charset="0"/>
              <a:buNone/>
            </a:pPr>
            <a:r>
              <a:rPr lang="fr-FR" sz="2000" dirty="0" smtClean="0">
                <a:latin typeface="Arial" charset="0"/>
                <a:ea typeface="ＭＳ Ｐゴシック"/>
                <a:cs typeface="Arial" charset="0"/>
              </a:rPr>
              <a:t>Des transformation des relations entre individus</a:t>
            </a:r>
          </a:p>
          <a:p>
            <a:pPr>
              <a:buFont typeface="Arial" charset="0"/>
              <a:buNone/>
            </a:pPr>
            <a:r>
              <a:rPr lang="fr-FR" sz="2000" dirty="0" smtClean="0">
                <a:latin typeface="Arial" charset="0"/>
                <a:ea typeface="ＭＳ Ｐゴシック"/>
                <a:cs typeface="Arial" charset="0"/>
              </a:rPr>
              <a:t>Des transformations de la société</a:t>
            </a:r>
          </a:p>
          <a:p>
            <a:pPr>
              <a:buFont typeface="Arial" charset="0"/>
              <a:buNone/>
            </a:pPr>
            <a:r>
              <a:rPr lang="fr-FR" sz="2000" dirty="0" smtClean="0">
                <a:latin typeface="Arial" charset="0"/>
                <a:ea typeface="ＭＳ Ｐゴシック"/>
                <a:cs typeface="Arial" charset="0"/>
              </a:rPr>
              <a:t>Des transformations industrielles et économiques</a:t>
            </a:r>
          </a:p>
          <a:p>
            <a:pPr>
              <a:buFont typeface="Arial" charset="0"/>
              <a:buNone/>
            </a:pPr>
            <a:endParaRPr lang="fr-FR" sz="2000" dirty="0" smtClean="0">
              <a:latin typeface="Arial" charset="0"/>
              <a:ea typeface="ＭＳ Ｐゴシック"/>
              <a:cs typeface="Arial" charset="0"/>
            </a:endParaRPr>
          </a:p>
          <a:p>
            <a:pPr>
              <a:buFont typeface="Arial" charset="0"/>
              <a:buNone/>
            </a:pPr>
            <a:r>
              <a:rPr lang="fr-FR" sz="2000" dirty="0" smtClean="0">
                <a:latin typeface="Arial" charset="0"/>
                <a:ea typeface="ＭＳ Ｐゴシック"/>
                <a:cs typeface="Arial" charset="0"/>
              </a:rPr>
              <a:t>Quel accompagnement éthique et juridique ?</a:t>
            </a:r>
          </a:p>
          <a:p>
            <a:pPr>
              <a:buFont typeface="Arial" charset="0"/>
              <a:buNone/>
            </a:pPr>
            <a:r>
              <a:rPr lang="fr-FR" sz="2000" dirty="0" smtClean="0">
                <a:latin typeface="Arial" charset="0"/>
                <a:ea typeface="ＭＳ Ｐゴシック"/>
                <a:cs typeface="Arial" charset="0"/>
              </a:rPr>
              <a:t>Quel partage des savoirs ? </a:t>
            </a:r>
          </a:p>
          <a:p>
            <a:pPr>
              <a:buFont typeface="Arial" charset="0"/>
              <a:buNone/>
            </a:pPr>
            <a:r>
              <a:rPr lang="fr-FR" sz="2000" dirty="0" smtClean="0">
                <a:latin typeface="Arial" charset="0"/>
                <a:ea typeface="ＭＳ Ｐゴシック"/>
                <a:cs typeface="Arial" charset="0"/>
              </a:rPr>
              <a:t>Quel dialogue des cultures ?</a:t>
            </a:r>
          </a:p>
        </p:txBody>
      </p:sp>
      <p:sp>
        <p:nvSpPr>
          <p:cNvPr id="67586" name="Rectangle 2"/>
          <p:cNvSpPr txBox="1">
            <a:spLocks noChangeArrowheads="1"/>
          </p:cNvSpPr>
          <p:nvPr/>
        </p:nvSpPr>
        <p:spPr bwMode="auto">
          <a:xfrm>
            <a:off x="288925" y="1420813"/>
            <a:ext cx="8566150" cy="627062"/>
          </a:xfrm>
          <a:prstGeom prst="rect">
            <a:avLst/>
          </a:prstGeom>
          <a:noFill/>
          <a:ln w="9525">
            <a:noFill/>
            <a:miter lim="800000"/>
            <a:headEnd/>
            <a:tailEnd/>
          </a:ln>
        </p:spPr>
        <p:txBody>
          <a:bodyPr/>
          <a:lstStyle/>
          <a:p>
            <a:pPr defTabSz="914400"/>
            <a:r>
              <a:rPr lang="fr-FR" sz="2800" dirty="0">
                <a:solidFill>
                  <a:srgbClr val="003399"/>
                </a:solidFill>
                <a:cs typeface="Arial" charset="0"/>
              </a:rPr>
              <a:t>Un thème</a:t>
            </a:r>
            <a:r>
              <a:rPr lang="fr-FR" sz="2800" dirty="0" smtClean="0">
                <a:solidFill>
                  <a:srgbClr val="003399"/>
                </a:solidFill>
                <a:cs typeface="Arial" charset="0"/>
              </a:rPr>
              <a:t> foisonnant</a:t>
            </a:r>
            <a:endParaRPr lang="fr-FR" sz="2800" dirty="0">
              <a:solidFill>
                <a:srgbClr val="003399"/>
              </a:solidFill>
              <a:cs typeface="Arial"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Espace réservé du contenu 2"/>
          <p:cNvSpPr>
            <a:spLocks noGrp="1"/>
          </p:cNvSpPr>
          <p:nvPr>
            <p:ph idx="4294967295"/>
          </p:nvPr>
        </p:nvSpPr>
        <p:spPr bwMode="auto">
          <a:xfrm>
            <a:off x="457200" y="1549400"/>
            <a:ext cx="8229600" cy="2959100"/>
          </a:xfrm>
          <a:prstGeom prst="rect">
            <a:avLst/>
          </a:prstGeom>
          <a:noFill/>
          <a:ln>
            <a:miter lim="800000"/>
            <a:headEnd/>
            <a:tailEnd/>
          </a:ln>
        </p:spPr>
        <p:txBody>
          <a:bodyPr/>
          <a:lstStyle/>
          <a:p>
            <a:pPr>
              <a:spcAft>
                <a:spcPts val="1800"/>
              </a:spcAft>
              <a:buFont typeface="Arial" charset="0"/>
              <a:buNone/>
            </a:pPr>
            <a:r>
              <a:rPr lang="fr-FR" sz="2000" b="1" i="1" dirty="0" smtClean="0">
                <a:latin typeface="Arial" charset="0"/>
                <a:ea typeface="ＭＳ Ｐゴシック"/>
                <a:cs typeface="Arial" charset="0"/>
              </a:rPr>
              <a:t>« A l’ère du numérique, on est tenté de croire que les idées peuvent se développer au moyen d’emails ou de chats.</a:t>
            </a:r>
          </a:p>
          <a:p>
            <a:pPr>
              <a:spcAft>
                <a:spcPts val="1800"/>
              </a:spcAft>
              <a:buFont typeface="Arial" charset="0"/>
              <a:buNone/>
            </a:pPr>
            <a:r>
              <a:rPr lang="fr-FR" sz="2000" b="1" i="1" dirty="0" smtClean="0">
                <a:latin typeface="Arial" charset="0"/>
                <a:ea typeface="ＭＳ Ｐゴシック"/>
                <a:cs typeface="Arial" charset="0"/>
              </a:rPr>
              <a:t>C’est idiot. La créativité émane de réunions spontanées, de discussions anecdotiques.</a:t>
            </a:r>
          </a:p>
          <a:p>
            <a:pPr>
              <a:spcAft>
                <a:spcPts val="1800"/>
              </a:spcAft>
              <a:buFont typeface="Arial" charset="0"/>
              <a:buNone/>
            </a:pPr>
            <a:r>
              <a:rPr lang="fr-FR" sz="2000" b="1" i="1" dirty="0" smtClean="0">
                <a:latin typeface="Arial" charset="0"/>
                <a:ea typeface="ＭＳ Ｐゴシック"/>
                <a:cs typeface="Arial" charset="0"/>
              </a:rPr>
              <a:t>Vous croisez quelqu’un, vous demandez aux une et aux autres ce qu’ils font, vous </a:t>
            </a:r>
            <a:r>
              <a:rPr lang="fr-FR" sz="2000" b="1" i="1" dirty="0" smtClean="0">
                <a:latin typeface="Arial" charset="0"/>
                <a:ea typeface="ＭＳ Ｐゴシック"/>
                <a:cs typeface="Arial" charset="0"/>
              </a:rPr>
              <a:t>êtes interloqué et bientôt vous concoctez de nouveaux projets </a:t>
            </a:r>
            <a:r>
              <a:rPr lang="fr-FR" sz="2000" b="1" i="1" dirty="0" smtClean="0">
                <a:latin typeface="Arial" charset="0"/>
                <a:ea typeface="ＭＳ Ｐゴシック"/>
                <a:cs typeface="Arial" charset="0"/>
              </a:rPr>
              <a:t> »</a:t>
            </a:r>
          </a:p>
          <a:p>
            <a:pPr>
              <a:buFont typeface="Arial" charset="0"/>
              <a:buNone/>
            </a:pPr>
            <a:r>
              <a:rPr lang="fr-FR" sz="1800" b="1" dirty="0" smtClean="0">
                <a:latin typeface="Arial" charset="0"/>
                <a:ea typeface="ＭＳ Ｐゴシック"/>
                <a:cs typeface="Arial" charset="0"/>
              </a:rPr>
              <a:t>Steve Jobs </a:t>
            </a:r>
          </a:p>
          <a:p>
            <a:pPr>
              <a:buFont typeface="Arial" charset="0"/>
              <a:buNone/>
            </a:pPr>
            <a:r>
              <a:rPr lang="fr-FR" sz="1800" dirty="0" smtClean="0">
                <a:latin typeface="Arial" charset="0"/>
                <a:ea typeface="ＭＳ Ｐゴシック"/>
                <a:cs typeface="Arial" charset="0"/>
              </a:rPr>
              <a:t>(cité dans la biographie qui lui a été consacrée par Walter </a:t>
            </a:r>
            <a:r>
              <a:rPr lang="fr-FR" sz="1800" dirty="0" err="1" smtClean="0">
                <a:latin typeface="Arial" charset="0"/>
                <a:ea typeface="ＭＳ Ｐゴシック"/>
                <a:cs typeface="Arial" charset="0"/>
              </a:rPr>
              <a:t>Isaacson</a:t>
            </a:r>
            <a:r>
              <a:rPr lang="fr-FR" sz="1800" dirty="0" smtClean="0">
                <a:latin typeface="Arial" charset="0"/>
                <a:ea typeface="ＭＳ Ｐゴシック"/>
                <a:cs typeface="Arial" charset="0"/>
              </a:rPr>
              <a:t>)</a:t>
            </a:r>
            <a:endParaRPr lang="fr-FR" sz="1800" dirty="0" smtClean="0">
              <a:latin typeface="Arial" charset="0"/>
              <a:ea typeface="ＭＳ Ｐゴシック"/>
              <a:cs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Rectangle 2"/>
          <p:cNvSpPr txBox="1">
            <a:spLocks noChangeArrowheads="1"/>
          </p:cNvSpPr>
          <p:nvPr/>
        </p:nvSpPr>
        <p:spPr bwMode="auto">
          <a:xfrm>
            <a:off x="685800" y="566738"/>
            <a:ext cx="7772400" cy="573087"/>
          </a:xfrm>
          <a:prstGeom prst="rect">
            <a:avLst/>
          </a:prstGeom>
          <a:noFill/>
          <a:ln w="9525">
            <a:noFill/>
            <a:miter lim="800000"/>
            <a:headEnd/>
            <a:tailEnd/>
          </a:ln>
        </p:spPr>
        <p:txBody>
          <a:bodyPr/>
          <a:lstStyle/>
          <a:p>
            <a:pPr defTabSz="914400"/>
            <a:r>
              <a:rPr lang="fr-FR" sz="2800" dirty="0">
                <a:solidFill>
                  <a:srgbClr val="003399"/>
                </a:solidFill>
                <a:cs typeface="Arial" charset="0"/>
              </a:rPr>
              <a:t>Le cycle national</a:t>
            </a:r>
            <a:r>
              <a:rPr lang="fr-FR" sz="2800" dirty="0" smtClean="0">
                <a:solidFill>
                  <a:srgbClr val="003399"/>
                </a:solidFill>
                <a:cs typeface="Arial" charset="0"/>
              </a:rPr>
              <a:t> 2013-2014</a:t>
            </a:r>
            <a:endParaRPr lang="fr-FR" sz="2800" dirty="0">
              <a:solidFill>
                <a:srgbClr val="003399"/>
              </a:solidFill>
              <a:cs typeface="Arial" charset="0"/>
            </a:endParaRP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sp>
        <p:nvSpPr>
          <p:cNvPr id="8" name="Rectangle 7"/>
          <p:cNvSpPr>
            <a:spLocks noChangeArrowheads="1"/>
          </p:cNvSpPr>
          <p:nvPr/>
        </p:nvSpPr>
        <p:spPr bwMode="auto">
          <a:xfrm>
            <a:off x="379413" y="1878013"/>
            <a:ext cx="8431212" cy="1077218"/>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spAutoFit/>
          </a:bodyPr>
          <a:lstStyle/>
          <a:p>
            <a:pPr marL="1881188" indent="-1881188">
              <a:defRPr/>
            </a:pPr>
            <a:r>
              <a:rPr lang="fr-FR" sz="1600" i="1" dirty="0" smtClean="0">
                <a:solidFill>
                  <a:srgbClr val="000000"/>
                </a:solidFill>
                <a:latin typeface="Calibri" charset="0"/>
                <a:ea typeface="ＭＳ Ｐゴシック" charset="-128"/>
                <a:cs typeface="+mn-cs"/>
              </a:rPr>
              <a:t>30 sept-3 </a:t>
            </a:r>
            <a:r>
              <a:rPr lang="fr-FR" sz="1600" i="1" dirty="0" err="1" smtClean="0">
                <a:solidFill>
                  <a:srgbClr val="000000"/>
                </a:solidFill>
                <a:latin typeface="Calibri" charset="0"/>
                <a:ea typeface="ＭＳ Ｐゴシック" charset="-128"/>
                <a:cs typeface="+mn-cs"/>
              </a:rPr>
              <a:t>oct</a:t>
            </a:r>
            <a:r>
              <a:rPr lang="fr-FR" sz="1600" i="1" dirty="0" smtClean="0">
                <a:solidFill>
                  <a:srgbClr val="000000"/>
                </a:solidFill>
                <a:latin typeface="Calibri" charset="0"/>
                <a:ea typeface="ＭＳ Ｐゴシック" charset="-128"/>
                <a:cs typeface="+mn-cs"/>
              </a:rPr>
              <a:t> 2013  	</a:t>
            </a:r>
            <a:r>
              <a:rPr lang="fr-FR" sz="1600" b="1" dirty="0" smtClean="0">
                <a:solidFill>
                  <a:srgbClr val="000000"/>
                </a:solidFill>
                <a:latin typeface="Calibri" charset="0"/>
                <a:ea typeface="ＭＳ Ｐゴシック" charset="-128"/>
                <a:cs typeface="+mn-cs"/>
              </a:rPr>
              <a:t>La science et le numérique : continuité ou rupture ?</a:t>
            </a:r>
          </a:p>
          <a:p>
            <a:pPr marL="1881188" indent="-1881188">
              <a:defRPr/>
            </a:pPr>
            <a:r>
              <a:rPr lang="fr-FR" sz="1600" i="1" dirty="0" smtClean="0">
                <a:solidFill>
                  <a:srgbClr val="000000"/>
                </a:solidFill>
                <a:latin typeface="Calibri" charset="0"/>
                <a:ea typeface="ＭＳ Ｐゴシック" charset="-128"/>
                <a:cs typeface="+mn-cs"/>
              </a:rPr>
              <a:t>16 octobre 2013 	</a:t>
            </a:r>
            <a:r>
              <a:rPr lang="fr-FR" sz="1600" b="1" dirty="0" smtClean="0">
                <a:solidFill>
                  <a:srgbClr val="000000"/>
                </a:solidFill>
                <a:latin typeface="Calibri" charset="0"/>
                <a:ea typeface="ＭＳ Ｐゴシック" charset="-128"/>
                <a:cs typeface="+mn-cs"/>
              </a:rPr>
              <a:t>Le numérique à la croisée des imaginaires (ouverture officielle)</a:t>
            </a:r>
          </a:p>
          <a:p>
            <a:pPr marL="1881188" indent="-1881188">
              <a:defRPr/>
            </a:pPr>
            <a:r>
              <a:rPr lang="fr-FR" sz="1600" i="1" dirty="0" smtClean="0">
                <a:solidFill>
                  <a:srgbClr val="000000"/>
                </a:solidFill>
                <a:latin typeface="Calibri" charset="0"/>
                <a:ea typeface="ＭＳ Ｐゴシック" charset="-128"/>
                <a:cs typeface="+mn-cs"/>
              </a:rPr>
              <a:t>16-17 octobre 2013	</a:t>
            </a:r>
            <a:r>
              <a:rPr lang="fr-FR" sz="1600" b="1" dirty="0" smtClean="0">
                <a:solidFill>
                  <a:srgbClr val="000000"/>
                </a:solidFill>
                <a:latin typeface="Calibri" charset="0"/>
                <a:ea typeface="ＭＳ Ｐゴシック" charset="-128"/>
                <a:cs typeface="+mn-cs"/>
              </a:rPr>
              <a:t>Économie de la connaissance et économie numérique : </a:t>
            </a:r>
            <a:br>
              <a:rPr lang="fr-FR" sz="1600" b="1" dirty="0" smtClean="0">
                <a:solidFill>
                  <a:srgbClr val="000000"/>
                </a:solidFill>
                <a:latin typeface="Calibri" charset="0"/>
                <a:ea typeface="ＭＳ Ｐゴシック" charset="-128"/>
                <a:cs typeface="+mn-cs"/>
              </a:rPr>
            </a:br>
            <a:r>
              <a:rPr lang="fr-FR" sz="1600" b="1" dirty="0" smtClean="0">
                <a:solidFill>
                  <a:srgbClr val="000000"/>
                </a:solidFill>
                <a:latin typeface="Calibri" charset="0"/>
                <a:ea typeface="ＭＳ Ｐゴシック" charset="-128"/>
                <a:cs typeface="+mn-cs"/>
              </a:rPr>
              <a:t>l’innovation en question</a:t>
            </a:r>
          </a:p>
        </p:txBody>
      </p:sp>
      <p:sp>
        <p:nvSpPr>
          <p:cNvPr id="14" name="Rectangle 13"/>
          <p:cNvSpPr>
            <a:spLocks noChangeArrowheads="1"/>
          </p:cNvSpPr>
          <p:nvPr/>
        </p:nvSpPr>
        <p:spPr bwMode="auto">
          <a:xfrm>
            <a:off x="379413" y="2955231"/>
            <a:ext cx="8431212" cy="584776"/>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a:solidFill>
                  <a:srgbClr val="000000"/>
                </a:solidFill>
                <a:latin typeface="Calibri" charset="0"/>
                <a:ea typeface="ＭＳ Ｐゴシック" charset="-128"/>
                <a:cs typeface="+mn-cs"/>
              </a:rPr>
              <a:t>20-22 novembre </a:t>
            </a:r>
            <a:r>
              <a:rPr lang="fr-FR" sz="1600" i="1" dirty="0" smtClean="0">
                <a:solidFill>
                  <a:srgbClr val="000000"/>
                </a:solidFill>
                <a:latin typeface="Calibri" charset="0"/>
                <a:ea typeface="ＭＳ Ｐゴシック" charset="-128"/>
                <a:cs typeface="+mn-cs"/>
              </a:rPr>
              <a:t>2013 	</a:t>
            </a:r>
            <a:r>
              <a:rPr lang="fr-FR" sz="1600" b="1" dirty="0" smtClean="0">
                <a:solidFill>
                  <a:srgbClr val="000000"/>
                </a:solidFill>
                <a:latin typeface="Calibri" charset="0"/>
                <a:ea typeface="ＭＳ Ｐゴシック" charset="-128"/>
                <a:cs typeface="+mn-cs"/>
              </a:rPr>
              <a:t>Regard sur un territoire et ses dynamiques de développement : </a:t>
            </a:r>
            <a:br>
              <a:rPr lang="fr-FR" sz="1600" b="1" dirty="0" smtClean="0">
                <a:solidFill>
                  <a:srgbClr val="000000"/>
                </a:solidFill>
                <a:latin typeface="Calibri" charset="0"/>
                <a:ea typeface="ＭＳ Ｐゴシック" charset="-128"/>
                <a:cs typeface="+mn-cs"/>
              </a:rPr>
            </a:br>
            <a:r>
              <a:rPr lang="fr-FR" sz="1600" b="1" dirty="0" smtClean="0">
                <a:solidFill>
                  <a:srgbClr val="000000"/>
                </a:solidFill>
                <a:latin typeface="Calibri" charset="0"/>
                <a:ea typeface="ＭＳ Ｐゴシック" charset="-128"/>
                <a:cs typeface="+mn-cs"/>
              </a:rPr>
              <a:t>Languedoc Roussillon</a:t>
            </a:r>
            <a:endParaRPr lang="fr-FR" sz="1600" b="1" dirty="0">
              <a:solidFill>
                <a:srgbClr val="000000"/>
              </a:solidFill>
              <a:latin typeface="Calibri" charset="0"/>
              <a:ea typeface="ＭＳ Ｐゴシック" charset="-128"/>
              <a:cs typeface="+mn-cs"/>
            </a:endParaRPr>
          </a:p>
        </p:txBody>
      </p:sp>
      <p:sp>
        <p:nvSpPr>
          <p:cNvPr id="15" name="Rectangle 14"/>
          <p:cNvSpPr>
            <a:spLocks noChangeArrowheads="1"/>
          </p:cNvSpPr>
          <p:nvPr/>
        </p:nvSpPr>
        <p:spPr bwMode="auto">
          <a:xfrm>
            <a:off x="366713" y="3513138"/>
            <a:ext cx="8432800" cy="584776"/>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881188" indent="-1881188">
              <a:defRPr/>
            </a:pPr>
            <a:r>
              <a:rPr lang="fr-FR" sz="1600" i="1" dirty="0" smtClean="0">
                <a:solidFill>
                  <a:srgbClr val="000000"/>
                </a:solidFill>
                <a:latin typeface="Calibri" charset="0"/>
                <a:ea typeface="ＭＳ Ｐゴシック" charset="-128"/>
                <a:cs typeface="+mn-cs"/>
              </a:rPr>
              <a:t>12-13 décembre</a:t>
            </a:r>
            <a:r>
              <a:rPr lang="fr-FR" sz="1600" i="1" dirty="0">
                <a:solidFill>
                  <a:srgbClr val="000000"/>
                </a:solidFill>
                <a:latin typeface="Calibri" charset="0"/>
                <a:ea typeface="ＭＳ Ｐゴシック" charset="-128"/>
                <a:cs typeface="+mn-cs"/>
              </a:rPr>
              <a:t> </a:t>
            </a:r>
            <a:r>
              <a:rPr lang="fr-FR" sz="1600" i="1" dirty="0" smtClean="0">
                <a:solidFill>
                  <a:srgbClr val="000000"/>
                </a:solidFill>
                <a:latin typeface="Calibri" charset="0"/>
                <a:ea typeface="ＭＳ Ｐゴシック" charset="-128"/>
                <a:cs typeface="+mn-cs"/>
              </a:rPr>
              <a:t>2013	 </a:t>
            </a:r>
            <a:r>
              <a:rPr lang="fr-FR" sz="1600" b="1" dirty="0" smtClean="0">
                <a:solidFill>
                  <a:srgbClr val="000000"/>
                </a:solidFill>
                <a:latin typeface="Calibri" charset="0"/>
                <a:ea typeface="ＭＳ Ｐゴシック" charset="-128"/>
                <a:cs typeface="+mn-cs"/>
              </a:rPr>
              <a:t>L’Union européenne, Horizon 2020 et le numérique : un enjeu de mondialisation</a:t>
            </a:r>
            <a:endParaRPr lang="fr-FR" sz="1600" b="1" dirty="0">
              <a:solidFill>
                <a:srgbClr val="000000"/>
              </a:solidFill>
              <a:latin typeface="Calibri" charset="0"/>
              <a:ea typeface="ＭＳ Ｐゴシック" charset="-128"/>
              <a:cs typeface="+mn-cs"/>
            </a:endParaRPr>
          </a:p>
        </p:txBody>
      </p:sp>
      <p:sp>
        <p:nvSpPr>
          <p:cNvPr id="16" name="Rectangle 15"/>
          <p:cNvSpPr>
            <a:spLocks noChangeArrowheads="1"/>
          </p:cNvSpPr>
          <p:nvPr/>
        </p:nvSpPr>
        <p:spPr bwMode="auto">
          <a:xfrm>
            <a:off x="379413" y="4097914"/>
            <a:ext cx="8432800" cy="33855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9-10 janvier 2014 	</a:t>
            </a:r>
            <a:r>
              <a:rPr lang="fr-FR" sz="1600" b="1" dirty="0" smtClean="0">
                <a:solidFill>
                  <a:srgbClr val="000000"/>
                </a:solidFill>
                <a:latin typeface="Calibri" charset="0"/>
                <a:ea typeface="ＭＳ Ｐゴシック" charset="-128"/>
                <a:cs typeface="+mn-cs"/>
              </a:rPr>
              <a:t>La santé à l’heure du numérique  </a:t>
            </a:r>
            <a:endParaRPr lang="fr-FR" sz="1600" b="1" dirty="0">
              <a:solidFill>
                <a:srgbClr val="000000"/>
              </a:solidFill>
              <a:latin typeface="Calibri" charset="0"/>
              <a:ea typeface="ＭＳ Ｐゴシック" charset="-128"/>
              <a:cs typeface="+mn-cs"/>
            </a:endParaRPr>
          </a:p>
        </p:txBody>
      </p:sp>
      <p:sp>
        <p:nvSpPr>
          <p:cNvPr id="17" name="Rectangle 16"/>
          <p:cNvSpPr>
            <a:spLocks noChangeArrowheads="1"/>
          </p:cNvSpPr>
          <p:nvPr/>
        </p:nvSpPr>
        <p:spPr bwMode="auto">
          <a:xfrm>
            <a:off x="355600" y="4775023"/>
            <a:ext cx="8432800" cy="584776"/>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12-14 février 2014	</a:t>
            </a:r>
            <a:r>
              <a:rPr lang="fr-FR" sz="1600" b="1" dirty="0" smtClean="0">
                <a:solidFill>
                  <a:srgbClr val="000000"/>
                </a:solidFill>
                <a:latin typeface="Calibri" charset="0"/>
                <a:ea typeface="ＭＳ Ｐゴシック" charset="-128"/>
                <a:cs typeface="+mn-cs"/>
              </a:rPr>
              <a:t>L’</a:t>
            </a:r>
            <a:r>
              <a:rPr lang="fr-FR" sz="1600" b="1" dirty="0" err="1" smtClean="0">
                <a:solidFill>
                  <a:srgbClr val="000000"/>
                </a:solidFill>
                <a:latin typeface="Calibri" charset="0"/>
                <a:ea typeface="ＭＳ Ｐゴシック" charset="-128"/>
                <a:cs typeface="+mn-cs"/>
              </a:rPr>
              <a:t>e-éducation</a:t>
            </a:r>
            <a:r>
              <a:rPr lang="fr-FR" sz="1600" b="1" dirty="0" smtClean="0">
                <a:solidFill>
                  <a:srgbClr val="000000"/>
                </a:solidFill>
                <a:latin typeface="Calibri" charset="0"/>
                <a:ea typeface="ＭＳ Ｐゴシック" charset="-128"/>
                <a:cs typeface="+mn-cs"/>
              </a:rPr>
              <a:t> : humanisme ou compétitivité ?</a:t>
            </a:r>
          </a:p>
          <a:p>
            <a:pPr marL="1881188" indent="-1881188">
              <a:defRPr/>
            </a:pPr>
            <a:r>
              <a:rPr lang="fr-FR" sz="1600" i="1" dirty="0" smtClean="0">
                <a:solidFill>
                  <a:srgbClr val="000000"/>
                </a:solidFill>
                <a:latin typeface="Calibri" charset="0"/>
                <a:ea typeface="ＭＳ Ｐゴシック" charset="-128"/>
                <a:cs typeface="+mn-cs"/>
              </a:rPr>
              <a:t>20-21 mars 2014	</a:t>
            </a:r>
            <a:r>
              <a:rPr lang="fr-FR" sz="1600" b="1" dirty="0" smtClean="0">
                <a:solidFill>
                  <a:srgbClr val="000000"/>
                </a:solidFill>
                <a:latin typeface="Calibri" charset="0"/>
                <a:ea typeface="ＭＳ Ｐゴシック" charset="-128"/>
                <a:cs typeface="+mn-cs"/>
              </a:rPr>
              <a:t>Internet, réseaux sociaux et débat public : sécurité ou liberté ?</a:t>
            </a:r>
          </a:p>
        </p:txBody>
      </p:sp>
      <p:sp>
        <p:nvSpPr>
          <p:cNvPr id="68616" name="ZoneTexte 11"/>
          <p:cNvSpPr txBox="1">
            <a:spLocks noChangeArrowheads="1"/>
          </p:cNvSpPr>
          <p:nvPr/>
        </p:nvSpPr>
        <p:spPr bwMode="auto">
          <a:xfrm>
            <a:off x="333375" y="1139825"/>
            <a:ext cx="8455025" cy="641350"/>
          </a:xfrm>
          <a:prstGeom prst="rect">
            <a:avLst/>
          </a:prstGeom>
          <a:noFill/>
          <a:ln w="9525">
            <a:noFill/>
            <a:miter lim="800000"/>
            <a:headEnd/>
            <a:tailEnd/>
          </a:ln>
        </p:spPr>
        <p:txBody>
          <a:bodyPr>
            <a:spAutoFit/>
          </a:bodyPr>
          <a:lstStyle/>
          <a:p>
            <a:pPr algn="ctr"/>
            <a:r>
              <a:rPr lang="fr-FR" sz="2000" dirty="0" smtClean="0">
                <a:solidFill>
                  <a:srgbClr val="1F497D"/>
                </a:solidFill>
                <a:latin typeface="Calibri" pitchFamily="34" charset="0"/>
              </a:rPr>
              <a:t>Science </a:t>
            </a:r>
            <a:r>
              <a:rPr lang="fr-FR" sz="2000" dirty="0" smtClean="0">
                <a:solidFill>
                  <a:srgbClr val="1F497D"/>
                </a:solidFill>
                <a:latin typeface="Calibri" pitchFamily="34" charset="0"/>
              </a:rPr>
              <a:t>innovation et </a:t>
            </a:r>
            <a:r>
              <a:rPr lang="fr-FR" sz="2000" dirty="0" smtClean="0">
                <a:solidFill>
                  <a:srgbClr val="1F497D"/>
                </a:solidFill>
                <a:latin typeface="Calibri" pitchFamily="34" charset="0"/>
              </a:rPr>
              <a:t>numérique : </a:t>
            </a:r>
            <a:r>
              <a:rPr lang="fr-FR" sz="2000" dirty="0" smtClean="0">
                <a:solidFill>
                  <a:srgbClr val="1F497D"/>
                </a:solidFill>
                <a:latin typeface="Calibri" pitchFamily="34" charset="0"/>
              </a:rPr>
              <a:t>les sociétés en question</a:t>
            </a:r>
          </a:p>
          <a:p>
            <a:pPr algn="ctr"/>
            <a:r>
              <a:rPr lang="fr-FR" sz="1600" dirty="0">
                <a:solidFill>
                  <a:srgbClr val="1F497D"/>
                </a:solidFill>
                <a:latin typeface="Calibri" pitchFamily="34" charset="0"/>
              </a:rPr>
              <a:t>12 rendez-vous – </a:t>
            </a:r>
            <a:r>
              <a:rPr lang="fr-FR" sz="1600" dirty="0" smtClean="0">
                <a:solidFill>
                  <a:srgbClr val="1F497D"/>
                </a:solidFill>
                <a:latin typeface="Calibri" pitchFamily="34" charset="0"/>
              </a:rPr>
              <a:t>34 </a:t>
            </a:r>
            <a:r>
              <a:rPr lang="fr-FR" sz="1600" dirty="0">
                <a:solidFill>
                  <a:srgbClr val="1F497D"/>
                </a:solidFill>
                <a:latin typeface="Calibri" pitchFamily="34" charset="0"/>
              </a:rPr>
              <a:t>journées d’octobre à juin</a:t>
            </a:r>
            <a:endParaRPr lang="fr-FR" sz="1600" dirty="0">
              <a:latin typeface="Calibri" pitchFamily="34" charset="0"/>
            </a:endParaRPr>
          </a:p>
        </p:txBody>
      </p:sp>
      <p:sp>
        <p:nvSpPr>
          <p:cNvPr id="10" name="Rectangle 9"/>
          <p:cNvSpPr>
            <a:spLocks noChangeArrowheads="1"/>
          </p:cNvSpPr>
          <p:nvPr/>
        </p:nvSpPr>
        <p:spPr bwMode="auto">
          <a:xfrm>
            <a:off x="357188" y="4436469"/>
            <a:ext cx="8431212" cy="338554"/>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28-31 janvier 2014	</a:t>
            </a:r>
            <a:r>
              <a:rPr lang="fr-FR" sz="1600" b="1" dirty="0" smtClean="0">
                <a:solidFill>
                  <a:srgbClr val="000000"/>
                </a:solidFill>
                <a:latin typeface="Calibri" charset="0"/>
                <a:ea typeface="ＭＳ Ｐゴシック" charset="-128"/>
                <a:cs typeface="+mn-cs"/>
              </a:rPr>
              <a:t>Voyage d’étude dans un pays de l’Union européenne</a:t>
            </a:r>
            <a:endParaRPr lang="fr-FR" sz="1600" b="1" dirty="0">
              <a:solidFill>
                <a:srgbClr val="000000"/>
              </a:solidFill>
              <a:latin typeface="Calibri" charset="0"/>
              <a:ea typeface="ＭＳ Ｐゴシック" charset="-128"/>
              <a:cs typeface="+mn-cs"/>
            </a:endParaRPr>
          </a:p>
        </p:txBody>
      </p:sp>
      <p:sp>
        <p:nvSpPr>
          <p:cNvPr id="11" name="Rectangle 10"/>
          <p:cNvSpPr>
            <a:spLocks noChangeArrowheads="1"/>
          </p:cNvSpPr>
          <p:nvPr/>
        </p:nvSpPr>
        <p:spPr bwMode="auto">
          <a:xfrm>
            <a:off x="333375" y="5359799"/>
            <a:ext cx="8431212" cy="338554"/>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5-12 avril 2014	</a:t>
            </a:r>
            <a:r>
              <a:rPr lang="fr-FR" sz="1600" b="1" dirty="0" smtClean="0">
                <a:solidFill>
                  <a:srgbClr val="000000"/>
                </a:solidFill>
                <a:latin typeface="Calibri" charset="0"/>
                <a:ea typeface="ＭＳ Ｐゴシック" charset="-128"/>
                <a:cs typeface="+mn-cs"/>
              </a:rPr>
              <a:t>Voyage d’étude international</a:t>
            </a:r>
            <a:endParaRPr lang="fr-FR" sz="1600" b="1" dirty="0">
              <a:solidFill>
                <a:srgbClr val="000000"/>
              </a:solidFill>
              <a:latin typeface="Calibri" charset="0"/>
              <a:ea typeface="ＭＳ Ｐゴシック" charset="-128"/>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Rectangle 2"/>
          <p:cNvSpPr txBox="1">
            <a:spLocks noChangeArrowheads="1"/>
          </p:cNvSpPr>
          <p:nvPr/>
        </p:nvSpPr>
        <p:spPr bwMode="auto">
          <a:xfrm>
            <a:off x="661988" y="847725"/>
            <a:ext cx="7772400" cy="573088"/>
          </a:xfrm>
          <a:prstGeom prst="rect">
            <a:avLst/>
          </a:prstGeom>
          <a:noFill/>
          <a:ln w="9525">
            <a:noFill/>
            <a:miter lim="800000"/>
            <a:headEnd/>
            <a:tailEnd/>
          </a:ln>
        </p:spPr>
        <p:txBody>
          <a:bodyPr/>
          <a:lstStyle/>
          <a:p>
            <a:pPr defTabSz="914400"/>
            <a:r>
              <a:rPr lang="fr-FR" sz="2800" dirty="0">
                <a:solidFill>
                  <a:srgbClr val="003399"/>
                </a:solidFill>
                <a:cs typeface="Arial" charset="0"/>
              </a:rPr>
              <a:t>Le cycle national </a:t>
            </a:r>
            <a:r>
              <a:rPr lang="fr-FR" sz="2800" dirty="0" smtClean="0">
                <a:solidFill>
                  <a:srgbClr val="003399"/>
                </a:solidFill>
                <a:cs typeface="Arial" charset="0"/>
              </a:rPr>
              <a:t>2013-2014</a:t>
            </a:r>
            <a:endParaRPr lang="fr-FR" sz="2800" dirty="0">
              <a:solidFill>
                <a:srgbClr val="003399"/>
              </a:solidFill>
              <a:cs typeface="Arial" charset="0"/>
            </a:endParaRP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sp>
        <p:nvSpPr>
          <p:cNvPr id="9" name="ZoneTexte 8"/>
          <p:cNvSpPr txBox="1">
            <a:spLocks noChangeArrowheads="1"/>
          </p:cNvSpPr>
          <p:nvPr/>
        </p:nvSpPr>
        <p:spPr bwMode="auto">
          <a:xfrm>
            <a:off x="307975" y="2648367"/>
            <a:ext cx="8431213" cy="339725"/>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spAutoFit/>
          </a:bodyPr>
          <a:lstStyle/>
          <a:p>
            <a:pPr marL="1617663" indent="-1617663">
              <a:defRPr/>
            </a:pPr>
            <a:r>
              <a:rPr lang="fr-FR" sz="1600" i="1" dirty="0" smtClean="0">
                <a:solidFill>
                  <a:srgbClr val="000000"/>
                </a:solidFill>
                <a:latin typeface="Calibri" charset="0"/>
                <a:ea typeface="ＭＳ Ｐゴシック" charset="-128"/>
                <a:cs typeface="+mn-cs"/>
              </a:rPr>
              <a:t>3 </a:t>
            </a:r>
            <a:r>
              <a:rPr lang="fr-FR" sz="1600" i="1" dirty="0">
                <a:solidFill>
                  <a:srgbClr val="000000"/>
                </a:solidFill>
                <a:latin typeface="Calibri" charset="0"/>
                <a:ea typeface="ＭＳ Ｐゴシック" charset="-128"/>
                <a:cs typeface="+mn-cs"/>
              </a:rPr>
              <a:t>juin </a:t>
            </a:r>
            <a:r>
              <a:rPr lang="fr-FR" sz="1600" i="1" dirty="0" smtClean="0">
                <a:solidFill>
                  <a:srgbClr val="000000"/>
                </a:solidFill>
                <a:latin typeface="Calibri" charset="0"/>
                <a:ea typeface="ＭＳ Ｐゴシック" charset="-128"/>
                <a:cs typeface="+mn-cs"/>
              </a:rPr>
              <a:t>2014 	</a:t>
            </a:r>
            <a:r>
              <a:rPr lang="fr-FR" sz="1600" b="1" dirty="0" smtClean="0">
                <a:solidFill>
                  <a:srgbClr val="000000"/>
                </a:solidFill>
                <a:latin typeface="Calibri" charset="0"/>
                <a:ea typeface="ＭＳ Ｐゴシック" charset="-128"/>
                <a:cs typeface="+mn-cs"/>
              </a:rPr>
              <a:t>Séance</a:t>
            </a:r>
            <a:r>
              <a:rPr lang="fr-FR" sz="1600" b="1" dirty="0">
                <a:solidFill>
                  <a:srgbClr val="000000"/>
                </a:solidFill>
                <a:latin typeface="Calibri" charset="0"/>
                <a:ea typeface="ＭＳ Ｐゴシック" charset="-128"/>
                <a:cs typeface="+mn-cs"/>
              </a:rPr>
              <a:t> officielle de clôture du cycle national</a:t>
            </a:r>
          </a:p>
        </p:txBody>
      </p:sp>
      <p:sp>
        <p:nvSpPr>
          <p:cNvPr id="69636" name="ZoneTexte 11"/>
          <p:cNvSpPr txBox="1">
            <a:spLocks noChangeArrowheads="1"/>
          </p:cNvSpPr>
          <p:nvPr/>
        </p:nvSpPr>
        <p:spPr bwMode="auto">
          <a:xfrm>
            <a:off x="309563" y="1420813"/>
            <a:ext cx="8455025" cy="396875"/>
          </a:xfrm>
          <a:prstGeom prst="rect">
            <a:avLst/>
          </a:prstGeom>
          <a:noFill/>
          <a:ln w="9525">
            <a:noFill/>
            <a:miter lim="800000"/>
            <a:headEnd/>
            <a:tailEnd/>
          </a:ln>
        </p:spPr>
        <p:txBody>
          <a:bodyPr>
            <a:spAutoFit/>
          </a:bodyPr>
          <a:lstStyle/>
          <a:p>
            <a:pPr algn="ctr"/>
            <a:r>
              <a:rPr lang="fr-FR" sz="2000" dirty="0" smtClean="0">
                <a:solidFill>
                  <a:srgbClr val="1F497D"/>
                </a:solidFill>
                <a:latin typeface="Calibri" pitchFamily="34" charset="0"/>
              </a:rPr>
              <a:t>Science, innovation et numérique : les sociétés en question</a:t>
            </a:r>
            <a:endParaRPr lang="fr-FR" sz="2000" dirty="0">
              <a:latin typeface="Calibri" pitchFamily="34" charset="0"/>
            </a:endParaRPr>
          </a:p>
        </p:txBody>
      </p:sp>
      <p:sp>
        <p:nvSpPr>
          <p:cNvPr id="12" name="Rectangle 11"/>
          <p:cNvSpPr>
            <a:spLocks noChangeArrowheads="1"/>
          </p:cNvSpPr>
          <p:nvPr/>
        </p:nvSpPr>
        <p:spPr bwMode="auto">
          <a:xfrm>
            <a:off x="307975" y="2309813"/>
            <a:ext cx="8432800" cy="338554"/>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617663" indent="-1617663">
              <a:defRPr/>
            </a:pPr>
            <a:r>
              <a:rPr lang="fr-FR" sz="1600" i="1" dirty="0" smtClean="0">
                <a:solidFill>
                  <a:srgbClr val="000000"/>
                </a:solidFill>
                <a:latin typeface="Calibri" charset="0"/>
                <a:ea typeface="ＭＳ Ｐゴシック" charset="-128"/>
                <a:cs typeface="+mn-cs"/>
              </a:rPr>
              <a:t>15-16 mai 2014 	</a:t>
            </a:r>
            <a:r>
              <a:rPr lang="fr-FR" sz="1600" b="1" dirty="0" smtClean="0">
                <a:solidFill>
                  <a:srgbClr val="000000"/>
                </a:solidFill>
                <a:latin typeface="Calibri" charset="0"/>
                <a:ea typeface="ＭＳ Ｐゴシック" charset="-128"/>
                <a:cs typeface="+mn-cs"/>
              </a:rPr>
              <a:t>L’avenir de la ville : mobilité, énergie, environnement, santé</a:t>
            </a:r>
            <a:endParaRPr lang="fr-FR" sz="1600" b="1" dirty="0">
              <a:solidFill>
                <a:srgbClr val="000000"/>
              </a:solidFill>
              <a:latin typeface="Calibri" charset="0"/>
              <a:ea typeface="ＭＳ Ｐゴシック" charset="-128"/>
              <a:cs typeface="+mn-cs"/>
            </a:endParaRPr>
          </a:p>
        </p:txBody>
      </p:sp>
      <p:sp>
        <p:nvSpPr>
          <p:cNvPr id="13" name="Rectangle 12"/>
          <p:cNvSpPr>
            <a:spLocks noChangeArrowheads="1"/>
          </p:cNvSpPr>
          <p:nvPr/>
        </p:nvSpPr>
        <p:spPr bwMode="auto">
          <a:xfrm>
            <a:off x="355600" y="3430588"/>
            <a:ext cx="8432800" cy="922337"/>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588" indent="-1588" algn="ctr">
              <a:defRPr/>
            </a:pPr>
            <a:r>
              <a:rPr lang="fr-FR" sz="2200">
                <a:solidFill>
                  <a:srgbClr val="C0504D"/>
                </a:solidFill>
                <a:latin typeface="Calibri" charset="0"/>
                <a:ea typeface="ＭＳ Ｐゴシック" charset="-128"/>
                <a:cs typeface="+mn-cs"/>
              </a:rPr>
              <a:t>	Journées d’immersion</a:t>
            </a:r>
            <a:endParaRPr lang="fr-FR" sz="2200" i="1">
              <a:solidFill>
                <a:srgbClr val="000000"/>
              </a:solidFill>
              <a:latin typeface="Calibri" charset="0"/>
              <a:ea typeface="ＭＳ Ｐゴシック" charset="-128"/>
              <a:cs typeface="+mn-cs"/>
            </a:endParaRPr>
          </a:p>
          <a:p>
            <a:pPr marL="1588" indent="-1588">
              <a:defRPr/>
            </a:pPr>
            <a:r>
              <a:rPr lang="fr-FR" sz="1600" i="1">
                <a:solidFill>
                  <a:srgbClr val="000000"/>
                </a:solidFill>
                <a:latin typeface="Calibri" charset="0"/>
                <a:ea typeface="ＭＳ Ｐゴシック" charset="-128"/>
                <a:cs typeface="+mn-cs"/>
              </a:rPr>
              <a:t>Novembre- janvier 	</a:t>
            </a:r>
            <a:r>
              <a:rPr lang="fr-FR" sz="1600">
                <a:solidFill>
                  <a:srgbClr val="000000"/>
                </a:solidFill>
                <a:latin typeface="Calibri" charset="0"/>
                <a:ea typeface="ＭＳ Ｐゴシック" charset="-128"/>
                <a:cs typeface="+mn-cs"/>
              </a:rPr>
              <a:t>une journée auprès d’un ancien auditeur choisi par l’IHEST.</a:t>
            </a:r>
            <a:r>
              <a:rPr lang="fr-FR" sz="1600" i="1">
                <a:solidFill>
                  <a:srgbClr val="000000"/>
                </a:solidFill>
                <a:latin typeface="Calibri" charset="0"/>
                <a:ea typeface="ＭＳ Ｐゴシック" charset="-128"/>
                <a:cs typeface="+mn-cs"/>
              </a:rPr>
              <a:t>	</a:t>
            </a:r>
            <a:r>
              <a:rPr lang="fr-FR" sz="1600" b="1">
                <a:solidFill>
                  <a:srgbClr val="000000"/>
                </a:solidFill>
                <a:latin typeface="Calibri" charset="0"/>
                <a:ea typeface="ＭＳ Ｐゴシック" charset="-128"/>
                <a:cs typeface="+mn-cs"/>
              </a:rPr>
              <a:t/>
            </a:r>
            <a:br>
              <a:rPr lang="fr-FR" sz="1600" b="1">
                <a:solidFill>
                  <a:srgbClr val="000000"/>
                </a:solidFill>
                <a:latin typeface="Calibri" charset="0"/>
                <a:ea typeface="ＭＳ Ｐゴシック" charset="-128"/>
                <a:cs typeface="+mn-cs"/>
              </a:rPr>
            </a:br>
            <a:endParaRPr lang="fr-FR" sz="1600">
              <a:solidFill>
                <a:srgbClr val="000000"/>
              </a:solidFill>
              <a:latin typeface="Calibri" charset="0"/>
              <a:ea typeface="ＭＳ Ｐゴシック" charset="-128"/>
              <a:cs typeface="+mn-cs"/>
            </a:endParaRPr>
          </a:p>
        </p:txBody>
      </p:sp>
      <p:sp>
        <p:nvSpPr>
          <p:cNvPr id="18" name="Rectangle 17"/>
          <p:cNvSpPr>
            <a:spLocks noChangeArrowheads="1"/>
          </p:cNvSpPr>
          <p:nvPr/>
        </p:nvSpPr>
        <p:spPr bwMode="auto">
          <a:xfrm>
            <a:off x="355600" y="4352925"/>
            <a:ext cx="8432800" cy="815975"/>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588" indent="-1588" algn="ctr">
              <a:spcAft>
                <a:spcPts val="600"/>
              </a:spcAft>
              <a:defRPr/>
            </a:pPr>
            <a:r>
              <a:rPr lang="fr-FR" sz="1600" i="1" dirty="0">
                <a:solidFill>
                  <a:srgbClr val="000000"/>
                </a:solidFill>
                <a:latin typeface="Calibri" charset="0"/>
                <a:ea typeface="ＭＳ Ｐゴシック" charset="-128"/>
                <a:cs typeface="+mn-cs"/>
              </a:rPr>
              <a:t>	</a:t>
            </a:r>
            <a:r>
              <a:rPr lang="fr-FR" sz="2200" dirty="0">
                <a:solidFill>
                  <a:srgbClr val="C0504D"/>
                </a:solidFill>
                <a:latin typeface="Calibri" charset="0"/>
                <a:ea typeface="ＭＳ Ｐゴシック" charset="-128"/>
                <a:cs typeface="+mn-cs"/>
              </a:rPr>
              <a:t>Les ateliers</a:t>
            </a:r>
            <a:endParaRPr lang="fr-FR" sz="2200" dirty="0" smtClean="0">
              <a:solidFill>
                <a:srgbClr val="C0504D"/>
              </a:solidFill>
              <a:latin typeface="Calibri" charset="0"/>
              <a:ea typeface="ＭＳ Ｐゴシック" charset="-128"/>
              <a:cs typeface="+mn-cs"/>
            </a:endParaRPr>
          </a:p>
          <a:p>
            <a:pPr marL="1588" indent="-1588">
              <a:spcAft>
                <a:spcPts val="600"/>
              </a:spcAft>
              <a:defRPr/>
            </a:pPr>
            <a:r>
              <a:rPr lang="fr-FR" sz="1600" i="1" dirty="0" err="1" smtClean="0">
                <a:solidFill>
                  <a:srgbClr val="000000"/>
                </a:solidFill>
                <a:latin typeface="Calibri" charset="0"/>
                <a:ea typeface="ＭＳ Ｐゴシック" charset="-128"/>
                <a:cs typeface="+mn-cs"/>
              </a:rPr>
              <a:t>Décembre-mars</a:t>
            </a:r>
            <a:r>
              <a:rPr lang="fr-FR" sz="2000" i="1" dirty="0" smtClean="0">
                <a:solidFill>
                  <a:srgbClr val="000000"/>
                </a:solidFill>
                <a:latin typeface="Calibri" charset="0"/>
                <a:ea typeface="ＭＳ Ｐゴシック" charset="-128"/>
                <a:cs typeface="+mn-cs"/>
              </a:rPr>
              <a:t>		</a:t>
            </a:r>
            <a:r>
              <a:rPr lang="fr-FR" sz="1600" i="1" dirty="0" smtClean="0">
                <a:solidFill>
                  <a:srgbClr val="000000"/>
                </a:solidFill>
                <a:latin typeface="Calibri" charset="0"/>
                <a:ea typeface="ＭＳ Ｐゴシック" charset="-128"/>
                <a:cs typeface="+mn-cs"/>
              </a:rPr>
              <a:t>4 groupes </a:t>
            </a:r>
            <a:r>
              <a:rPr lang="fr-FR" sz="1600" i="1" dirty="0">
                <a:solidFill>
                  <a:srgbClr val="000000"/>
                </a:solidFill>
                <a:latin typeface="Calibri" charset="0"/>
                <a:ea typeface="ＭＳ Ｐゴシック" charset="-128"/>
                <a:cs typeface="+mn-cs"/>
              </a:rPr>
              <a:t>d’auditeurs,</a:t>
            </a:r>
            <a:r>
              <a:rPr lang="fr-FR" sz="1600" i="1" dirty="0" smtClean="0">
                <a:solidFill>
                  <a:srgbClr val="000000"/>
                </a:solidFill>
                <a:latin typeface="Calibri" charset="0"/>
                <a:ea typeface="ＭＳ Ｐゴシック" charset="-128"/>
                <a:cs typeface="+mn-cs"/>
              </a:rPr>
              <a:t> 4 thèmes </a:t>
            </a:r>
            <a:endParaRPr lang="fr-FR" sz="1600" dirty="0">
              <a:solidFill>
                <a:srgbClr val="C0504D"/>
              </a:solidFill>
              <a:latin typeface="Calibri" charset="0"/>
              <a:ea typeface="ＭＳ Ｐゴシック" charset="-128"/>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Espace réservé du contenu 2"/>
          <p:cNvSpPr>
            <a:spLocks noGrp="1"/>
          </p:cNvSpPr>
          <p:nvPr>
            <p:ph idx="4294967295"/>
          </p:nvPr>
        </p:nvSpPr>
        <p:spPr bwMode="auto">
          <a:xfrm>
            <a:off x="1219200" y="1600200"/>
            <a:ext cx="7467600" cy="4525963"/>
          </a:xfrm>
          <a:prstGeom prst="rect">
            <a:avLst/>
          </a:prstGeom>
          <a:noFill/>
          <a:ln>
            <a:miter lim="800000"/>
            <a:headEnd/>
            <a:tailEnd/>
          </a:ln>
        </p:spPr>
        <p:txBody>
          <a:bodyPr/>
          <a:lstStyle/>
          <a:p>
            <a:pPr>
              <a:spcAft>
                <a:spcPts val="1200"/>
              </a:spcAft>
              <a:buFont typeface="Arial" charset="0"/>
              <a:buNone/>
            </a:pPr>
            <a:endParaRPr lang="fr-FR" sz="2000" dirty="0" smtClean="0">
              <a:latin typeface="Arial" charset="0"/>
              <a:ea typeface="ＭＳ Ｐゴシック"/>
              <a:cs typeface="Arial" charset="0"/>
            </a:endParaRPr>
          </a:p>
          <a:p>
            <a:pPr>
              <a:spcAft>
                <a:spcPts val="1200"/>
              </a:spcAft>
              <a:buFont typeface="Arial" charset="0"/>
              <a:buNone/>
            </a:pPr>
            <a:r>
              <a:rPr lang="fr-FR" sz="2000" dirty="0" smtClean="0">
                <a:latin typeface="Arial" charset="0"/>
                <a:ea typeface="ＭＳ Ｐゴシック"/>
                <a:cs typeface="Arial" charset="0"/>
              </a:rPr>
              <a:t>Une construction intellectuelle dans la durée</a:t>
            </a:r>
          </a:p>
          <a:p>
            <a:pPr>
              <a:spcAft>
                <a:spcPts val="1200"/>
              </a:spcAft>
              <a:buFont typeface="Arial" charset="0"/>
              <a:buNone/>
            </a:pPr>
            <a:r>
              <a:rPr lang="fr-FR" sz="2000" dirty="0" smtClean="0">
                <a:latin typeface="Arial" charset="0"/>
                <a:ea typeface="ＭＳ Ｐゴシック"/>
                <a:cs typeface="Arial" charset="0"/>
              </a:rPr>
              <a:t>Des choix, des angles de </a:t>
            </a:r>
            <a:r>
              <a:rPr lang="fr-FR" sz="2000" dirty="0" smtClean="0">
                <a:latin typeface="Arial" charset="0"/>
                <a:ea typeface="ＭＳ Ｐゴシック"/>
                <a:cs typeface="Arial" charset="0"/>
              </a:rPr>
              <a:t>vue</a:t>
            </a:r>
          </a:p>
          <a:p>
            <a:pPr>
              <a:spcAft>
                <a:spcPts val="1200"/>
              </a:spcAft>
              <a:buFont typeface="Arial" charset="0"/>
              <a:buNone/>
            </a:pPr>
            <a:r>
              <a:rPr lang="fr-FR" sz="2000" dirty="0" smtClean="0">
                <a:latin typeface="Arial" charset="0"/>
                <a:ea typeface="ＭＳ Ｐゴシック"/>
                <a:cs typeface="Arial" charset="0"/>
              </a:rPr>
              <a:t>Un cheminement </a:t>
            </a:r>
            <a:r>
              <a:rPr lang="fr-FR" sz="2000" dirty="0" smtClean="0">
                <a:latin typeface="Arial" charset="0"/>
                <a:ea typeface="ＭＳ Ｐゴシック"/>
                <a:cs typeface="Arial" charset="0"/>
              </a:rPr>
              <a:t>p</a:t>
            </a:r>
            <a:r>
              <a:rPr lang="fr-FR" sz="2000" dirty="0" smtClean="0">
                <a:latin typeface="Arial" charset="0"/>
                <a:ea typeface="ＭＳ Ｐゴシック"/>
                <a:cs typeface="Arial" charset="0"/>
              </a:rPr>
              <a:t>arfois frustrant et déconcertant</a:t>
            </a:r>
          </a:p>
          <a:p>
            <a:pPr>
              <a:spcAft>
                <a:spcPts val="1200"/>
              </a:spcAft>
              <a:buFont typeface="Arial" charset="0"/>
              <a:buNone/>
            </a:pPr>
            <a:r>
              <a:rPr lang="fr-FR" sz="2000" dirty="0" smtClean="0">
                <a:latin typeface="Arial" charset="0"/>
                <a:ea typeface="ＭＳ Ｐゴシック"/>
                <a:cs typeface="Arial" charset="0"/>
              </a:rPr>
              <a:t>Un travail collaboratif et de projection dans l’avenir</a:t>
            </a:r>
          </a:p>
          <a:p>
            <a:pPr>
              <a:spcAft>
                <a:spcPts val="1200"/>
              </a:spcAft>
              <a:buFont typeface="Arial" charset="0"/>
              <a:buNone/>
            </a:pPr>
            <a:r>
              <a:rPr lang="fr-FR" sz="2000" dirty="0" smtClean="0">
                <a:latin typeface="Arial" charset="0"/>
                <a:ea typeface="ＭＳ Ｐゴシック"/>
                <a:cs typeface="Arial" charset="0"/>
              </a:rPr>
              <a:t>Les conditions initiales : </a:t>
            </a:r>
            <a:r>
              <a:rPr lang="fr-FR" sz="2000" dirty="0" err="1" smtClean="0">
                <a:latin typeface="Arial" charset="0"/>
                <a:ea typeface="ＭＳ Ｐゴシック"/>
                <a:cs typeface="Arial" charset="0"/>
              </a:rPr>
              <a:t>Arc-et-Senans</a:t>
            </a:r>
            <a:endParaRPr lang="fr-FR" sz="2000" dirty="0" smtClean="0">
              <a:latin typeface="Arial" charset="0"/>
              <a:ea typeface="ＭＳ Ｐゴシック"/>
              <a:cs typeface="Arial" charset="0"/>
            </a:endParaRPr>
          </a:p>
        </p:txBody>
      </p:sp>
      <p:sp>
        <p:nvSpPr>
          <p:cNvPr id="70659" name="Rectangle 2"/>
          <p:cNvSpPr txBox="1">
            <a:spLocks noChangeArrowheads="1"/>
          </p:cNvSpPr>
          <p:nvPr/>
        </p:nvSpPr>
        <p:spPr bwMode="auto">
          <a:xfrm>
            <a:off x="782637" y="973138"/>
            <a:ext cx="7578725" cy="627062"/>
          </a:xfrm>
          <a:prstGeom prst="rect">
            <a:avLst/>
          </a:prstGeom>
          <a:noFill/>
          <a:ln w="9525">
            <a:noFill/>
            <a:miter lim="800000"/>
            <a:headEnd/>
            <a:tailEnd/>
          </a:ln>
        </p:spPr>
        <p:txBody>
          <a:bodyPr/>
          <a:lstStyle/>
          <a:p>
            <a:pPr defTabSz="914400"/>
            <a:r>
              <a:rPr lang="fr-FR" sz="2800" dirty="0">
                <a:solidFill>
                  <a:schemeClr val="tx2"/>
                </a:solidFill>
                <a:cs typeface="Arial" charset="0"/>
              </a:rPr>
              <a:t>Un puzzle annuel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1" name="Rectangle 2"/>
          <p:cNvSpPr txBox="1">
            <a:spLocks noChangeArrowheads="1"/>
          </p:cNvSpPr>
          <p:nvPr/>
        </p:nvSpPr>
        <p:spPr bwMode="auto">
          <a:xfrm>
            <a:off x="685800" y="981075"/>
            <a:ext cx="7772400" cy="720725"/>
          </a:xfrm>
          <a:prstGeom prst="rect">
            <a:avLst/>
          </a:prstGeom>
          <a:noFill/>
          <a:ln w="9525">
            <a:noFill/>
            <a:miter lim="800000"/>
            <a:headEnd/>
            <a:tailEnd/>
          </a:ln>
        </p:spPr>
        <p:txBody>
          <a:bodyPr/>
          <a:lstStyle/>
          <a:p>
            <a:pPr algn="ctr" defTabSz="914400"/>
            <a:endParaRPr lang="fr-FR">
              <a:solidFill>
                <a:schemeClr val="tx2"/>
              </a:solidFill>
              <a:latin typeface="Calibri" pitchFamily="34" charset="0"/>
            </a:endParaRPr>
          </a:p>
        </p:txBody>
      </p:sp>
      <p:sp>
        <p:nvSpPr>
          <p:cNvPr id="9" name="Rectangle 8"/>
          <p:cNvSpPr>
            <a:spLocks noChangeArrowheads="1"/>
          </p:cNvSpPr>
          <p:nvPr/>
        </p:nvSpPr>
        <p:spPr bwMode="auto">
          <a:xfrm>
            <a:off x="346075" y="1701800"/>
            <a:ext cx="8451850" cy="3721019"/>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4129088" lvl="1" indent="-4129088" defTabSz="914400">
              <a:spcBef>
                <a:spcPct val="20000"/>
              </a:spcBef>
              <a:spcAft>
                <a:spcPts val="600"/>
              </a:spcAft>
              <a:tabLst>
                <a:tab pos="2870200" algn="l"/>
              </a:tabLst>
              <a:defRPr/>
            </a:pPr>
            <a:r>
              <a:rPr lang="fr-FR" sz="1800" dirty="0">
                <a:solidFill>
                  <a:schemeClr val="tx2"/>
                </a:solidFill>
                <a:latin typeface="Calibri" charset="0"/>
                <a:ea typeface="ＭＳ Ｐゴシック" charset="-128"/>
                <a:cs typeface="+mn-cs"/>
              </a:rPr>
              <a:t>L’équipe IHEST présente à </a:t>
            </a:r>
            <a:r>
              <a:rPr lang="fr-FR" sz="1800" dirty="0" err="1">
                <a:solidFill>
                  <a:schemeClr val="tx2"/>
                </a:solidFill>
                <a:latin typeface="Calibri" charset="0"/>
                <a:ea typeface="ＭＳ Ｐゴシック" charset="-128"/>
                <a:cs typeface="+mn-cs"/>
              </a:rPr>
              <a:t>Arc-et-</a:t>
            </a:r>
            <a:r>
              <a:rPr lang="fr-FR" sz="1800" dirty="0" err="1" smtClean="0">
                <a:solidFill>
                  <a:schemeClr val="tx2"/>
                </a:solidFill>
                <a:latin typeface="Calibri" charset="0"/>
                <a:ea typeface="ＭＳ Ｐゴシック" charset="-128"/>
                <a:cs typeface="+mn-cs"/>
              </a:rPr>
              <a:t>Senans</a:t>
            </a:r>
            <a:endParaRPr lang="fr-FR" sz="1800" dirty="0" smtClean="0">
              <a:solidFill>
                <a:schemeClr val="tx2"/>
              </a:solidFill>
              <a:latin typeface="Calibri" charset="0"/>
              <a:ea typeface="ＭＳ Ｐゴシック" charset="-128"/>
              <a:cs typeface="+mn-cs"/>
            </a:endParaRPr>
          </a:p>
          <a:p>
            <a:pPr marL="4129088" lvl="1" indent="-4129088" defTabSz="914400">
              <a:spcBef>
                <a:spcPct val="20000"/>
              </a:spcBef>
              <a:spcAft>
                <a:spcPts val="600"/>
              </a:spcAft>
              <a:tabLst>
                <a:tab pos="2870200" algn="l"/>
              </a:tabLst>
              <a:defRPr/>
            </a:pPr>
            <a:r>
              <a:rPr lang="fr-FR" sz="1800" b="1" dirty="0">
                <a:solidFill>
                  <a:srgbClr val="000000"/>
                </a:solidFill>
                <a:latin typeface="Calibri" charset="0"/>
                <a:ea typeface="ＭＳ Ｐゴシック" charset="-128"/>
                <a:cs typeface="+mn-cs"/>
              </a:rPr>
              <a:t>Marie-Françoise </a:t>
            </a:r>
            <a:r>
              <a:rPr lang="fr-FR" sz="1800" b="1" dirty="0" err="1">
                <a:solidFill>
                  <a:srgbClr val="000000"/>
                </a:solidFill>
                <a:latin typeface="Calibri" charset="0"/>
                <a:ea typeface="ＭＳ Ｐゴシック" charset="-128"/>
                <a:cs typeface="+mn-cs"/>
              </a:rPr>
              <a:t>Chevallier-Le</a:t>
            </a:r>
            <a:r>
              <a:rPr lang="fr-FR" sz="1800" b="1" dirty="0">
                <a:solidFill>
                  <a:srgbClr val="000000"/>
                </a:solidFill>
                <a:latin typeface="Calibri" charset="0"/>
                <a:ea typeface="ＭＳ Ｐゴシック" charset="-128"/>
                <a:cs typeface="+mn-cs"/>
              </a:rPr>
              <a:t> Guyader	</a:t>
            </a:r>
            <a:r>
              <a:rPr lang="fr-FR" sz="1800" dirty="0">
                <a:solidFill>
                  <a:srgbClr val="000000"/>
                </a:solidFill>
                <a:latin typeface="Calibri" charset="0"/>
                <a:ea typeface="ＭＳ Ｐゴシック" charset="-128"/>
                <a:cs typeface="+mn-cs"/>
              </a:rPr>
              <a:t>directrice</a:t>
            </a:r>
          </a:p>
          <a:p>
            <a:pPr marL="4129088" lvl="1" indent="-4129088" defTabSz="914400">
              <a:spcBef>
                <a:spcPct val="20000"/>
              </a:spcBef>
              <a:spcAft>
                <a:spcPts val="600"/>
              </a:spcAft>
              <a:tabLst>
                <a:tab pos="2870200" algn="l"/>
              </a:tabLst>
              <a:defRPr/>
            </a:pPr>
            <a:r>
              <a:rPr lang="fr-FR" sz="1800" b="1" dirty="0">
                <a:solidFill>
                  <a:srgbClr val="000000"/>
                </a:solidFill>
                <a:latin typeface="Calibri" charset="0"/>
                <a:ea typeface="ＭＳ Ｐゴシック" charset="-128"/>
                <a:cs typeface="+mn-cs"/>
              </a:rPr>
              <a:t>Lucile Grasset </a:t>
            </a:r>
            <a:r>
              <a:rPr lang="fr-FR" sz="1800" dirty="0">
                <a:solidFill>
                  <a:srgbClr val="000000"/>
                </a:solidFill>
                <a:latin typeface="Calibri" charset="0"/>
                <a:ea typeface="ＭＳ Ｐゴシック" charset="-128"/>
                <a:cs typeface="+mn-cs"/>
              </a:rPr>
              <a:t>		directrice adjointe</a:t>
            </a:r>
            <a:endParaRPr lang="fr-FR" sz="1800" dirty="0" smtClean="0">
              <a:solidFill>
                <a:srgbClr val="000000"/>
              </a:solidFill>
              <a:latin typeface="Calibri" charset="0"/>
              <a:ea typeface="ＭＳ Ｐゴシック" charset="-128"/>
              <a:cs typeface="+mn-cs"/>
            </a:endParaRPr>
          </a:p>
          <a:p>
            <a:pPr marL="4129088" lvl="1" indent="-4129088" defTabSz="914400">
              <a:spcBef>
                <a:spcPct val="20000"/>
              </a:spcBef>
              <a:spcAft>
                <a:spcPts val="600"/>
              </a:spcAft>
              <a:tabLst>
                <a:tab pos="2870200" algn="l"/>
              </a:tabLst>
              <a:defRPr/>
            </a:pPr>
            <a:r>
              <a:rPr lang="fr-FR" sz="1800" b="1" dirty="0" smtClean="0">
                <a:solidFill>
                  <a:srgbClr val="000000"/>
                </a:solidFill>
                <a:latin typeface="Calibri" charset="0"/>
                <a:ea typeface="ＭＳ Ｐゴシック" charset="-128"/>
                <a:cs typeface="+mn-cs"/>
              </a:rPr>
              <a:t>Christine Julien</a:t>
            </a:r>
            <a:r>
              <a:rPr lang="fr-FR" sz="1800" dirty="0" smtClean="0">
                <a:solidFill>
                  <a:srgbClr val="000000"/>
                </a:solidFill>
                <a:latin typeface="Calibri" charset="0"/>
                <a:ea typeface="ＭＳ Ｐゴシック" charset="-128"/>
                <a:cs typeface="+mn-cs"/>
              </a:rPr>
              <a:t>		animation </a:t>
            </a:r>
            <a:r>
              <a:rPr lang="fr-FR" sz="1800" dirty="0">
                <a:solidFill>
                  <a:srgbClr val="000000"/>
                </a:solidFill>
                <a:latin typeface="Calibri" charset="0"/>
                <a:ea typeface="ＭＳ Ｐゴシック" charset="-128"/>
                <a:cs typeface="+mn-cs"/>
              </a:rPr>
              <a:t>et</a:t>
            </a:r>
            <a:r>
              <a:rPr lang="fr-FR" sz="1800" dirty="0" smtClean="0">
                <a:solidFill>
                  <a:srgbClr val="000000"/>
                </a:solidFill>
                <a:latin typeface="Calibri" charset="0"/>
                <a:ea typeface="ＭＳ Ｐゴシック" charset="-128"/>
                <a:cs typeface="+mn-cs"/>
              </a:rPr>
              <a:t> pédagogie</a:t>
            </a:r>
            <a:endParaRPr lang="fr-FR" sz="1800" dirty="0">
              <a:solidFill>
                <a:srgbClr val="000000"/>
              </a:solidFill>
              <a:latin typeface="Calibri" charset="0"/>
              <a:ea typeface="ＭＳ Ｐゴシック" charset="-128"/>
              <a:cs typeface="+mn-cs"/>
            </a:endParaRPr>
          </a:p>
          <a:p>
            <a:pPr marL="4129088" indent="-4129088" defTabSz="914400">
              <a:spcAft>
                <a:spcPts val="600"/>
              </a:spcAft>
              <a:tabLst>
                <a:tab pos="2870200" algn="l"/>
              </a:tabLst>
              <a:defRPr/>
            </a:pPr>
            <a:r>
              <a:rPr lang="fr-FR" sz="1800" b="1" dirty="0">
                <a:solidFill>
                  <a:srgbClr val="000000"/>
                </a:solidFill>
                <a:latin typeface="Calibri" charset="0"/>
                <a:ea typeface="ＭＳ Ｐゴシック" charset="-128"/>
                <a:cs typeface="+mn-cs"/>
              </a:rPr>
              <a:t>Olivier Dargouge</a:t>
            </a:r>
            <a:r>
              <a:rPr lang="fr-FR" sz="1800" dirty="0">
                <a:solidFill>
                  <a:srgbClr val="000000"/>
                </a:solidFill>
                <a:latin typeface="Calibri" charset="0"/>
                <a:ea typeface="ＭＳ Ｐゴシック" charset="-128"/>
                <a:cs typeface="+mn-cs"/>
              </a:rPr>
              <a:t>	</a:t>
            </a:r>
            <a:r>
              <a:rPr lang="fr-FR" sz="1800" dirty="0" smtClean="0">
                <a:solidFill>
                  <a:srgbClr val="000000"/>
                </a:solidFill>
                <a:latin typeface="Calibri" charset="0"/>
                <a:ea typeface="ＭＳ Ｐゴシック" charset="-128"/>
                <a:cs typeface="+mn-cs"/>
              </a:rPr>
              <a:t>	communication et système d’information</a:t>
            </a:r>
          </a:p>
          <a:p>
            <a:pPr marL="4129088" indent="-4129088" defTabSz="914400">
              <a:spcAft>
                <a:spcPts val="600"/>
              </a:spcAft>
              <a:tabLst>
                <a:tab pos="2870200" algn="l"/>
              </a:tabLst>
              <a:defRPr/>
            </a:pPr>
            <a:r>
              <a:rPr lang="fr-FR" sz="1800" b="1" dirty="0" smtClean="0">
                <a:solidFill>
                  <a:srgbClr val="000000"/>
                </a:solidFill>
                <a:latin typeface="Calibri" charset="0"/>
                <a:ea typeface="ＭＳ Ｐゴシック" charset="-128"/>
                <a:cs typeface="+mn-cs"/>
              </a:rPr>
              <a:t>Geneviève </a:t>
            </a:r>
            <a:r>
              <a:rPr lang="fr-FR" sz="1800" b="1" dirty="0" err="1" smtClean="0">
                <a:solidFill>
                  <a:srgbClr val="000000"/>
                </a:solidFill>
                <a:latin typeface="Calibri" charset="0"/>
                <a:ea typeface="ＭＳ Ｐゴシック" charset="-128"/>
                <a:cs typeface="+mn-cs"/>
              </a:rPr>
              <a:t>Houzelstein</a:t>
            </a:r>
            <a:r>
              <a:rPr lang="fr-FR" sz="1800" b="1" dirty="0" smtClean="0">
                <a:solidFill>
                  <a:srgbClr val="000000"/>
                </a:solidFill>
                <a:latin typeface="Calibri" charset="0"/>
                <a:ea typeface="ＭＳ Ｐゴシック" charset="-128"/>
                <a:cs typeface="+mn-cs"/>
              </a:rPr>
              <a:t>		</a:t>
            </a:r>
            <a:r>
              <a:rPr lang="fr-FR" sz="1800" dirty="0" smtClean="0">
                <a:solidFill>
                  <a:srgbClr val="000000"/>
                </a:solidFill>
                <a:latin typeface="Calibri" charset="0"/>
                <a:ea typeface="ＭＳ Ｐゴシック" charset="-128"/>
                <a:cs typeface="+mn-cs"/>
              </a:rPr>
              <a:t>coordination de la programmation</a:t>
            </a:r>
          </a:p>
          <a:p>
            <a:pPr marL="4129088" indent="-4129088" defTabSz="914400">
              <a:spcAft>
                <a:spcPts val="600"/>
              </a:spcAft>
              <a:tabLst>
                <a:tab pos="2870200" algn="l"/>
              </a:tabLst>
              <a:defRPr/>
            </a:pPr>
            <a:r>
              <a:rPr lang="fr-FR" sz="1800" b="1" dirty="0" smtClean="0">
                <a:solidFill>
                  <a:srgbClr val="000000"/>
                </a:solidFill>
                <a:latin typeface="Calibri" charset="0"/>
                <a:ea typeface="ＭＳ Ｐゴシック" charset="-128"/>
              </a:rPr>
              <a:t>Blaise Georges		</a:t>
            </a:r>
            <a:r>
              <a:rPr lang="fr-FR" sz="1800" dirty="0" smtClean="0">
                <a:solidFill>
                  <a:srgbClr val="000000"/>
                </a:solidFill>
                <a:latin typeface="Calibri" charset="0"/>
                <a:ea typeface="ＭＳ Ｐゴシック" charset="-128"/>
              </a:rPr>
              <a:t>rédaction et programmation</a:t>
            </a:r>
            <a:endParaRPr lang="fr-FR" sz="1800" b="1" dirty="0" smtClean="0">
              <a:solidFill>
                <a:srgbClr val="000000"/>
              </a:solidFill>
              <a:latin typeface="Calibri" charset="0"/>
              <a:ea typeface="ＭＳ Ｐゴシック" charset="-128"/>
            </a:endParaRPr>
          </a:p>
          <a:p>
            <a:pPr marL="4129088" indent="-4129088" defTabSz="914400">
              <a:spcAft>
                <a:spcPts val="600"/>
              </a:spcAft>
              <a:tabLst>
                <a:tab pos="2870200" algn="l"/>
              </a:tabLst>
              <a:defRPr/>
            </a:pPr>
            <a:r>
              <a:rPr lang="fr-FR" sz="1800" b="1" dirty="0" smtClean="0">
                <a:solidFill>
                  <a:srgbClr val="000000"/>
                </a:solidFill>
                <a:latin typeface="Calibri" charset="0"/>
                <a:ea typeface="ＭＳ Ｐゴシック" charset="-128"/>
                <a:cs typeface="+mn-cs"/>
              </a:rPr>
              <a:t>Clara </a:t>
            </a:r>
            <a:r>
              <a:rPr lang="fr-FR" sz="1800" b="1" dirty="0">
                <a:solidFill>
                  <a:srgbClr val="000000"/>
                </a:solidFill>
                <a:latin typeface="Calibri" charset="0"/>
                <a:ea typeface="ＭＳ Ｐゴシック" charset="-128"/>
                <a:cs typeface="+mn-cs"/>
              </a:rPr>
              <a:t>Belloc</a:t>
            </a:r>
            <a:r>
              <a:rPr lang="fr-FR" sz="1800" dirty="0">
                <a:solidFill>
                  <a:srgbClr val="000000"/>
                </a:solidFill>
                <a:latin typeface="Calibri" charset="0"/>
                <a:ea typeface="ＭＳ Ｐゴシック" charset="-128"/>
                <a:cs typeface="+mn-cs"/>
              </a:rPr>
              <a:t>	</a:t>
            </a:r>
            <a:r>
              <a:rPr lang="fr-FR" sz="1800" dirty="0" smtClean="0">
                <a:solidFill>
                  <a:srgbClr val="000000"/>
                </a:solidFill>
                <a:latin typeface="Calibri" charset="0"/>
                <a:ea typeface="ＭＳ Ｐゴシック" charset="-128"/>
                <a:cs typeface="+mn-cs"/>
              </a:rPr>
              <a:t>	programmation et information pédagogique</a:t>
            </a:r>
          </a:p>
          <a:p>
            <a:pPr marL="4129088" indent="-4129088" defTabSz="914400">
              <a:spcAft>
                <a:spcPts val="600"/>
              </a:spcAft>
              <a:tabLst>
                <a:tab pos="2870200" algn="l"/>
              </a:tabLst>
              <a:defRPr/>
            </a:pPr>
            <a:r>
              <a:rPr lang="fr-FR" sz="1800" b="1" dirty="0" smtClean="0">
                <a:solidFill>
                  <a:srgbClr val="000000"/>
                </a:solidFill>
                <a:latin typeface="Calibri" charset="0"/>
                <a:ea typeface="ＭＳ Ｐゴシック" charset="-128"/>
                <a:cs typeface="+mn-cs"/>
              </a:rPr>
              <a:t>Christelle Tallon		r</a:t>
            </a:r>
            <a:r>
              <a:rPr lang="fr-FR" sz="1800" dirty="0" err="1" smtClean="0">
                <a:solidFill>
                  <a:srgbClr val="000000"/>
                </a:solidFill>
                <a:latin typeface="Calibri" charset="0"/>
                <a:ea typeface="ＭＳ Ｐゴシック" charset="-128"/>
                <a:cs typeface="+mn-cs"/>
              </a:rPr>
              <a:t>ecrutement</a:t>
            </a:r>
            <a:r>
              <a:rPr lang="fr-FR" sz="1800" dirty="0" smtClean="0">
                <a:solidFill>
                  <a:srgbClr val="000000"/>
                </a:solidFill>
                <a:latin typeface="Calibri" charset="0"/>
                <a:ea typeface="ＭＳ Ｐゴシック" charset="-128"/>
                <a:cs typeface="+mn-cs"/>
              </a:rPr>
              <a:t> et développement</a:t>
            </a:r>
            <a:endParaRPr lang="fr-FR" sz="1800" b="1" dirty="0" smtClean="0">
              <a:solidFill>
                <a:srgbClr val="000000"/>
              </a:solidFill>
              <a:latin typeface="Calibri" charset="0"/>
              <a:ea typeface="ＭＳ Ｐゴシック" charset="-128"/>
              <a:cs typeface="+mn-cs"/>
            </a:endParaRPr>
          </a:p>
          <a:p>
            <a:pPr marL="4129088" indent="-4129088" defTabSz="914400">
              <a:spcAft>
                <a:spcPts val="600"/>
              </a:spcAft>
              <a:tabLst>
                <a:tab pos="2870200" algn="l"/>
              </a:tabLst>
              <a:defRPr/>
            </a:pPr>
            <a:r>
              <a:rPr lang="fr-FR" sz="1800" b="1" dirty="0">
                <a:solidFill>
                  <a:srgbClr val="000000"/>
                </a:solidFill>
                <a:latin typeface="Calibri" charset="0"/>
                <a:ea typeface="ＭＳ Ｐゴシック" charset="-128"/>
                <a:cs typeface="+mn-cs"/>
              </a:rPr>
              <a:t>Dominique </a:t>
            </a:r>
            <a:r>
              <a:rPr lang="fr-FR" sz="1800" b="1" dirty="0" err="1">
                <a:solidFill>
                  <a:srgbClr val="000000"/>
                </a:solidFill>
                <a:latin typeface="Calibri" charset="0"/>
                <a:ea typeface="ＭＳ Ｐゴシック" charset="-128"/>
                <a:cs typeface="+mn-cs"/>
              </a:rPr>
              <a:t>Brylak</a:t>
            </a:r>
            <a:r>
              <a:rPr lang="fr-FR" sz="1800" b="1" dirty="0">
                <a:solidFill>
                  <a:srgbClr val="000000"/>
                </a:solidFill>
                <a:latin typeface="Calibri" charset="0"/>
                <a:ea typeface="ＭＳ Ｐゴシック" charset="-128"/>
                <a:cs typeface="+mn-cs"/>
              </a:rPr>
              <a:t> </a:t>
            </a:r>
            <a:r>
              <a:rPr lang="fr-FR" sz="1800" dirty="0">
                <a:solidFill>
                  <a:srgbClr val="000000"/>
                </a:solidFill>
                <a:latin typeface="Calibri" charset="0"/>
                <a:ea typeface="ＭＳ Ｐゴシック" charset="-128"/>
                <a:cs typeface="+mn-cs"/>
              </a:rPr>
              <a:t>		assistante</a:t>
            </a:r>
            <a:r>
              <a:rPr lang="fr-FR" sz="1800" dirty="0">
                <a:solidFill>
                  <a:srgbClr val="C0504D"/>
                </a:solidFill>
                <a:latin typeface="Calibri" charset="0"/>
                <a:ea typeface="ＭＳ Ｐゴシック" charset="-128"/>
                <a:cs typeface="+mn-cs"/>
              </a:rPr>
              <a:t>	</a:t>
            </a:r>
          </a:p>
        </p:txBody>
      </p:sp>
      <p:sp>
        <p:nvSpPr>
          <p:cNvPr id="71683" name="Rectangle 2"/>
          <p:cNvSpPr txBox="1">
            <a:spLocks noChangeArrowheads="1"/>
          </p:cNvSpPr>
          <p:nvPr/>
        </p:nvSpPr>
        <p:spPr bwMode="auto">
          <a:xfrm>
            <a:off x="346075" y="1017588"/>
            <a:ext cx="8451850" cy="627062"/>
          </a:xfrm>
          <a:prstGeom prst="rect">
            <a:avLst/>
          </a:prstGeom>
          <a:noFill/>
          <a:ln w="9525">
            <a:noFill/>
            <a:miter lim="800000"/>
            <a:headEnd/>
            <a:tailEnd/>
          </a:ln>
        </p:spPr>
        <p:txBody>
          <a:bodyPr/>
          <a:lstStyle/>
          <a:p>
            <a:pPr defTabSz="914400"/>
            <a:r>
              <a:rPr lang="fr-FR" sz="2800">
                <a:solidFill>
                  <a:srgbClr val="003399"/>
                </a:solidFill>
                <a:cs typeface="Arial" charset="0"/>
              </a:rPr>
              <a:t>Pour vous accompagner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bwMode="auto">
          <a:xfrm>
            <a:off x="346075" y="974725"/>
            <a:ext cx="8451850" cy="446088"/>
          </a:xfrm>
          <a:prstGeom prst="rect">
            <a:avLst/>
          </a:prstGeom>
          <a:noFill/>
          <a:ln>
            <a:miter lim="800000"/>
            <a:headEnd/>
            <a:tailEnd/>
          </a:ln>
        </p:spPr>
        <p:txBody>
          <a:bodyPr/>
          <a:lstStyle/>
          <a:p>
            <a:pPr algn="l" eaLnBrk="1" hangingPunct="1"/>
            <a:r>
              <a:rPr lang="fr-FR" sz="2800" smtClean="0">
                <a:solidFill>
                  <a:srgbClr val="003399"/>
                </a:solidFill>
                <a:latin typeface="Arial" charset="0"/>
                <a:ea typeface="ＭＳ Ｐゴシック"/>
                <a:cs typeface="Arial" charset="0"/>
              </a:rPr>
              <a:t>Qui sommes nous ?</a:t>
            </a:r>
          </a:p>
        </p:txBody>
      </p:sp>
      <p:sp>
        <p:nvSpPr>
          <p:cNvPr id="17410" name="Rectangle 3"/>
          <p:cNvSpPr>
            <a:spLocks noGrp="1" noChangeArrowheads="1"/>
          </p:cNvSpPr>
          <p:nvPr>
            <p:ph type="body" idx="4294967295"/>
          </p:nvPr>
        </p:nvSpPr>
        <p:spPr bwMode="auto">
          <a:xfrm>
            <a:off x="457200" y="1981200"/>
            <a:ext cx="8229600" cy="2201863"/>
          </a:xfrm>
          <a:prstGeom prst="rect">
            <a:avLst/>
          </a:prstGeom>
          <a:noFill/>
          <a:ln>
            <a:miter lim="800000"/>
            <a:headEnd/>
            <a:tailEnd/>
          </a:ln>
        </p:spPr>
        <p:txBody>
          <a:bodyPr/>
          <a:lstStyle/>
          <a:p>
            <a:pPr eaLnBrk="1" hangingPunct="1">
              <a:spcBef>
                <a:spcPct val="0"/>
              </a:spcBef>
              <a:spcAft>
                <a:spcPts val="1800"/>
              </a:spcAft>
              <a:buNone/>
            </a:pPr>
            <a:r>
              <a:rPr lang="fr-FR" sz="2000" dirty="0" smtClean="0">
                <a:latin typeface="Arial" charset="0"/>
                <a:ea typeface="ＭＳ Ｐゴシック"/>
                <a:cs typeface="Arial" charset="0"/>
              </a:rPr>
              <a:t>Un établissement public à caractère administratif (EPA)  :</a:t>
            </a:r>
          </a:p>
          <a:p>
            <a:pPr eaLnBrk="1" hangingPunct="1">
              <a:spcBef>
                <a:spcPct val="0"/>
              </a:spcBef>
              <a:spcAft>
                <a:spcPts val="1800"/>
              </a:spcAft>
            </a:pPr>
            <a:r>
              <a:rPr lang="fr-FR" sz="2000" dirty="0" smtClean="0">
                <a:latin typeface="Arial" charset="0"/>
                <a:ea typeface="ＭＳ Ｐゴシック"/>
                <a:cs typeface="Arial" charset="0"/>
              </a:rPr>
              <a:t>Dédié à la formation, à l’anticipation du débat public sur les sciences et à la diffusion d’une culture scientifique ;</a:t>
            </a:r>
          </a:p>
          <a:p>
            <a:pPr eaLnBrk="1" hangingPunct="1">
              <a:spcBef>
                <a:spcPct val="0"/>
              </a:spcBef>
              <a:spcAft>
                <a:spcPts val="1800"/>
              </a:spcAft>
            </a:pPr>
            <a:r>
              <a:rPr lang="fr-FR" sz="2000" dirty="0" smtClean="0">
                <a:latin typeface="Arial" charset="0"/>
                <a:ea typeface="ＭＳ Ｐゴシック"/>
                <a:cs typeface="Arial" charset="0"/>
              </a:rPr>
              <a:t>S’adressant à un public de dirigeants et hauts potentiels </a:t>
            </a:r>
          </a:p>
          <a:p>
            <a:pPr eaLnBrk="1" hangingPunct="1">
              <a:spcBef>
                <a:spcPct val="0"/>
              </a:spcBef>
              <a:spcAft>
                <a:spcPts val="1800"/>
              </a:spcAft>
            </a:pPr>
            <a:r>
              <a:rPr lang="fr-FR" sz="2000" dirty="0" smtClean="0">
                <a:latin typeface="Arial" charset="0"/>
                <a:ea typeface="ＭＳ Ｐゴシック"/>
                <a:cs typeface="Arial" charset="0"/>
              </a:rPr>
              <a:t>Créant, à travers son réseau, des conditions</a:t>
            </a:r>
            <a:br>
              <a:rPr lang="fr-FR" sz="2000" dirty="0" smtClean="0">
                <a:latin typeface="Arial" charset="0"/>
                <a:ea typeface="ＭＳ Ｐゴシック"/>
                <a:cs typeface="Arial" charset="0"/>
              </a:rPr>
            </a:br>
            <a:r>
              <a:rPr lang="fr-FR" sz="2000" dirty="0" smtClean="0">
                <a:latin typeface="Arial" charset="0"/>
                <a:ea typeface="ＭＳ Ｐゴシック"/>
                <a:cs typeface="Arial" charset="0"/>
              </a:rPr>
              <a:t>pour un dialogue renouvelé </a:t>
            </a:r>
            <a:br>
              <a:rPr lang="fr-FR" sz="2000" dirty="0" smtClean="0">
                <a:latin typeface="Arial" charset="0"/>
                <a:ea typeface="ＭＳ Ｐゴシック"/>
                <a:cs typeface="Arial" charset="0"/>
              </a:rPr>
            </a:br>
            <a:r>
              <a:rPr lang="fr-FR" sz="2000" dirty="0" smtClean="0">
                <a:latin typeface="Arial" charset="0"/>
                <a:ea typeface="ＭＳ Ｐゴシック"/>
                <a:cs typeface="Arial" charset="0"/>
              </a:rPr>
              <a:t>sur les sciences.</a:t>
            </a:r>
            <a:endParaRPr lang="fr-FR" sz="2000" dirty="0" smtClean="0">
              <a:latin typeface="Arial" charset="0"/>
              <a:ea typeface="ＭＳ Ｐゴシック"/>
              <a:cs typeface="Arial" charset="0"/>
            </a:endParaRPr>
          </a:p>
          <a:p>
            <a:pPr eaLnBrk="1" hangingPunct="1">
              <a:spcBef>
                <a:spcPct val="0"/>
              </a:spcBef>
              <a:spcAft>
                <a:spcPts val="1800"/>
              </a:spcAft>
            </a:pPr>
            <a:r>
              <a:rPr lang="fr-FR" sz="2000" dirty="0" smtClean="0">
                <a:latin typeface="Arial" charset="0"/>
                <a:ea typeface="ＭＳ Ｐゴシック"/>
                <a:cs typeface="Arial" charset="0"/>
              </a:rPr>
              <a:t>Créé par d</a:t>
            </a:r>
            <a:r>
              <a:rPr lang="fr-FR" sz="2000" dirty="0" smtClean="0">
                <a:latin typeface="Arial" charset="0"/>
                <a:ea typeface="ＭＳ Ｐゴシック"/>
                <a:cs typeface="Arial" charset="0"/>
              </a:rPr>
              <a:t>écret </a:t>
            </a:r>
            <a:r>
              <a:rPr lang="fr-FR" sz="2000" dirty="0" smtClean="0">
                <a:latin typeface="Arial" charset="0"/>
                <a:ea typeface="ＭＳ Ｐゴシック"/>
                <a:cs typeface="Arial" charset="0"/>
              </a:rPr>
              <a:t>en </a:t>
            </a:r>
            <a:r>
              <a:rPr lang="fr-FR" sz="2000" dirty="0" smtClean="0">
                <a:latin typeface="Arial" charset="0"/>
                <a:ea typeface="ＭＳ Ｐゴシック"/>
                <a:cs typeface="Arial" charset="0"/>
              </a:rPr>
              <a:t>avril </a:t>
            </a:r>
            <a:r>
              <a:rPr lang="fr-FR" sz="2000" dirty="0" smtClean="0">
                <a:latin typeface="Arial" charset="0"/>
                <a:ea typeface="ＭＳ Ｐゴシック"/>
                <a:cs typeface="Arial" charset="0"/>
              </a:rPr>
              <a:t>2007</a:t>
            </a:r>
            <a:r>
              <a:rPr lang="fr-FR" sz="2000" dirty="0" smtClean="0">
                <a:latin typeface="Arial" charset="0"/>
                <a:ea typeface="ＭＳ Ｐゴシック"/>
                <a:cs typeface="Arial" charset="0"/>
              </a:rPr>
              <a:t> </a:t>
            </a:r>
            <a:br>
              <a:rPr lang="fr-FR" sz="2000" dirty="0" smtClean="0">
                <a:latin typeface="Arial" charset="0"/>
                <a:ea typeface="ＭＳ Ｐゴシック"/>
                <a:cs typeface="Arial" charset="0"/>
              </a:rPr>
            </a:br>
            <a:r>
              <a:rPr lang="fr-FR" sz="2000" dirty="0" smtClean="0">
                <a:latin typeface="Arial" charset="0"/>
                <a:ea typeface="ＭＳ Ｐゴシック"/>
                <a:cs typeface="Arial" charset="0"/>
              </a:rPr>
              <a:t>(</a:t>
            </a:r>
            <a:r>
              <a:rPr lang="fr-FR" sz="2000" dirty="0" smtClean="0">
                <a:latin typeface="Arial" charset="0"/>
                <a:ea typeface="ＭＳ Ｐゴシック"/>
                <a:cs typeface="Arial" charset="0"/>
              </a:rPr>
              <a:t>Pacte pour la recherche)</a:t>
            </a:r>
          </a:p>
        </p:txBody>
      </p:sp>
      <p:graphicFrame>
        <p:nvGraphicFramePr>
          <p:cNvPr id="7" name="Diagram 22"/>
          <p:cNvGraphicFramePr/>
          <p:nvPr/>
        </p:nvGraphicFramePr>
        <p:xfrm>
          <a:off x="5854701" y="3378200"/>
          <a:ext cx="3289300" cy="3083728"/>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Titre 1"/>
          <p:cNvSpPr>
            <a:spLocks noGrp="1"/>
          </p:cNvSpPr>
          <p:nvPr>
            <p:ph type="ctrTitle" idx="4294967295"/>
          </p:nvPr>
        </p:nvSpPr>
        <p:spPr bwMode="auto">
          <a:xfrm>
            <a:off x="277813" y="4411663"/>
            <a:ext cx="8588375" cy="760412"/>
          </a:xfrm>
          <a:prstGeom prst="rect">
            <a:avLst/>
          </a:prstGeom>
          <a:noFill/>
          <a:ln>
            <a:miter lim="800000"/>
            <a:headEnd/>
            <a:tailEnd/>
          </a:ln>
        </p:spPr>
        <p:txBody>
          <a:bodyPr/>
          <a:lstStyle/>
          <a:p>
            <a:pPr eaLnBrk="1" hangingPunct="1"/>
            <a:r>
              <a:rPr lang="fr-FR" sz="4000" dirty="0" smtClean="0">
                <a:solidFill>
                  <a:srgbClr val="1F497D"/>
                </a:solidFill>
                <a:latin typeface="Arial"/>
                <a:ea typeface="ＭＳ Ｐゴシック"/>
                <a:cs typeface="Arial"/>
              </a:rPr>
              <a:t>À suivre…..</a:t>
            </a:r>
            <a:endParaRPr lang="fr-FR" sz="4000" dirty="0" smtClean="0">
              <a:solidFill>
                <a:srgbClr val="1F497D"/>
              </a:solidFill>
              <a:latin typeface="Arial"/>
              <a:ea typeface="ＭＳ Ｐゴシック"/>
              <a:cs typeface="Arial"/>
            </a:endParaRPr>
          </a:p>
        </p:txBody>
      </p:sp>
      <p:sp>
        <p:nvSpPr>
          <p:cNvPr id="3" name="ZoneTexte 2"/>
          <p:cNvSpPr txBox="1"/>
          <p:nvPr/>
        </p:nvSpPr>
        <p:spPr>
          <a:xfrm>
            <a:off x="2171700" y="4889500"/>
            <a:ext cx="184666" cy="461665"/>
          </a:xfrm>
          <a:prstGeom prst="rect">
            <a:avLst/>
          </a:prstGeom>
          <a:noFill/>
        </p:spPr>
        <p:txBody>
          <a:bodyPr wrap="none" rtlCol="0">
            <a:spAutoFit/>
          </a:bodyPr>
          <a:lstStyle/>
          <a:p>
            <a:endParaRPr lang="fr-F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Titre 1"/>
          <p:cNvSpPr>
            <a:spLocks noGrp="1"/>
          </p:cNvSpPr>
          <p:nvPr>
            <p:ph type="ctrTitle" idx="4294967295"/>
          </p:nvPr>
        </p:nvSpPr>
        <p:spPr bwMode="auto">
          <a:xfrm>
            <a:off x="277813" y="4411663"/>
            <a:ext cx="8588375" cy="760412"/>
          </a:xfrm>
          <a:prstGeom prst="rect">
            <a:avLst/>
          </a:prstGeom>
          <a:noFill/>
          <a:ln>
            <a:miter lim="800000"/>
            <a:headEnd/>
            <a:tailEnd/>
          </a:ln>
        </p:spPr>
        <p:txBody>
          <a:bodyPr/>
          <a:lstStyle/>
          <a:p>
            <a:pPr eaLnBrk="1" hangingPunct="1"/>
            <a:r>
              <a:rPr lang="fr-FR" sz="4000" dirty="0" smtClean="0">
                <a:solidFill>
                  <a:srgbClr val="1F497D"/>
                </a:solidFill>
                <a:latin typeface="Arial"/>
                <a:ea typeface="ＭＳ Ｐゴシック"/>
                <a:cs typeface="Arial"/>
              </a:rPr>
              <a:t>Bienvenue à l’IHEST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Rectangle 2"/>
          <p:cNvSpPr txBox="1">
            <a:spLocks noChangeArrowheads="1"/>
          </p:cNvSpPr>
          <p:nvPr/>
        </p:nvSpPr>
        <p:spPr bwMode="auto">
          <a:xfrm>
            <a:off x="685800" y="957263"/>
            <a:ext cx="7772400" cy="636587"/>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L’ambition d’une intelligence partagée </a:t>
            </a:r>
          </a:p>
          <a:p>
            <a:pPr algn="ctr" defTabSz="914400"/>
            <a:r>
              <a:rPr lang="fr-FR" sz="2800" dirty="0">
                <a:solidFill>
                  <a:schemeClr val="tx2"/>
                </a:solidFill>
                <a:latin typeface="Arial"/>
                <a:cs typeface="Arial"/>
              </a:rPr>
              <a:t>pour penser autrement</a:t>
            </a:r>
          </a:p>
        </p:txBody>
      </p:sp>
      <p:sp>
        <p:nvSpPr>
          <p:cNvPr id="73730" name="Rectangle 3"/>
          <p:cNvSpPr txBox="1">
            <a:spLocks noChangeArrowheads="1"/>
          </p:cNvSpPr>
          <p:nvPr/>
        </p:nvSpPr>
        <p:spPr bwMode="auto">
          <a:xfrm>
            <a:off x="346075" y="2024063"/>
            <a:ext cx="8451850" cy="3971925"/>
          </a:xfrm>
          <a:prstGeom prst="rect">
            <a:avLst/>
          </a:prstGeom>
          <a:noFill/>
          <a:ln w="9525">
            <a:noFill/>
            <a:miter lim="800000"/>
            <a:headEnd/>
            <a:tailEnd/>
          </a:ln>
        </p:spPr>
        <p:txBody>
          <a:bodyPr/>
          <a:lstStyle/>
          <a:p>
            <a:pPr marL="342900" indent="-342900" defTabSz="914400">
              <a:lnSpc>
                <a:spcPct val="90000"/>
              </a:lnSpc>
              <a:spcBef>
                <a:spcPct val="20000"/>
              </a:spcBef>
              <a:buFont typeface="Arial" charset="0"/>
              <a:buChar char="•"/>
            </a:pPr>
            <a:r>
              <a:rPr lang="fr-FR" sz="2000" dirty="0">
                <a:latin typeface="Arial"/>
                <a:cs typeface="Arial"/>
              </a:rPr>
              <a:t>Susciter le débat interne</a:t>
            </a:r>
            <a:endParaRPr lang="fr-FR" sz="2000" dirty="0" smtClean="0">
              <a:latin typeface="Arial"/>
              <a:cs typeface="Arial"/>
            </a:endParaRPr>
          </a:p>
          <a:p>
            <a:pPr marL="685800" lvl="1" indent="-228600" defTabSz="914400">
              <a:lnSpc>
                <a:spcPct val="90000"/>
              </a:lnSpc>
              <a:spcBef>
                <a:spcPct val="20000"/>
              </a:spcBef>
              <a:buFont typeface="Lucida Grande"/>
              <a:buChar char="-"/>
            </a:pPr>
            <a:r>
              <a:rPr lang="fr-FR" sz="2000" dirty="0" smtClean="0">
                <a:solidFill>
                  <a:srgbClr val="1F497D"/>
                </a:solidFill>
                <a:latin typeface="Arial"/>
                <a:cs typeface="Arial"/>
              </a:rPr>
              <a:t>L’écoute </a:t>
            </a:r>
            <a:r>
              <a:rPr lang="fr-FR" sz="2000" dirty="0">
                <a:solidFill>
                  <a:srgbClr val="1F497D"/>
                </a:solidFill>
                <a:latin typeface="Arial"/>
                <a:cs typeface="Arial"/>
              </a:rPr>
              <a:t>et le débat</a:t>
            </a:r>
          </a:p>
          <a:p>
            <a:pPr marL="685800" lvl="1" indent="-228600" defTabSz="914400">
              <a:lnSpc>
                <a:spcPct val="90000"/>
              </a:lnSpc>
              <a:spcBef>
                <a:spcPct val="20000"/>
              </a:spcBef>
              <a:buFont typeface="Lucida Grande"/>
              <a:buChar char="-"/>
            </a:pPr>
            <a:r>
              <a:rPr lang="fr-FR" sz="2000" dirty="0">
                <a:solidFill>
                  <a:srgbClr val="1F497D"/>
                </a:solidFill>
                <a:latin typeface="Arial"/>
                <a:cs typeface="Arial"/>
              </a:rPr>
              <a:t>Des réflexions partagées</a:t>
            </a:r>
          </a:p>
          <a:p>
            <a:pPr marL="685800" lvl="1" indent="-228600" defTabSz="914400">
              <a:lnSpc>
                <a:spcPct val="90000"/>
              </a:lnSpc>
              <a:spcBef>
                <a:spcPct val="20000"/>
              </a:spcBef>
              <a:spcAft>
                <a:spcPts val="1800"/>
              </a:spcAft>
              <a:buFont typeface="Lucida Grande"/>
              <a:buChar char="-"/>
            </a:pPr>
            <a:r>
              <a:rPr lang="fr-FR" sz="2000" dirty="0">
                <a:solidFill>
                  <a:srgbClr val="1F497D"/>
                </a:solidFill>
                <a:latin typeface="Arial"/>
                <a:cs typeface="Arial"/>
              </a:rPr>
              <a:t>Des questionnements en groupes</a:t>
            </a:r>
          </a:p>
          <a:p>
            <a:pPr marL="342900" indent="-342900" defTabSz="914400">
              <a:lnSpc>
                <a:spcPct val="90000"/>
              </a:lnSpc>
              <a:spcBef>
                <a:spcPct val="20000"/>
              </a:spcBef>
              <a:buFont typeface="Arial" charset="0"/>
              <a:buChar char="•"/>
            </a:pPr>
            <a:r>
              <a:rPr lang="fr-FR" sz="2000" dirty="0">
                <a:latin typeface="Arial"/>
                <a:cs typeface="Arial"/>
              </a:rPr>
              <a:t>De l’écoute à la </a:t>
            </a:r>
            <a:r>
              <a:rPr lang="fr-FR" sz="2000" dirty="0" err="1">
                <a:latin typeface="Arial"/>
                <a:cs typeface="Arial"/>
              </a:rPr>
              <a:t>co-construction</a:t>
            </a:r>
            <a:r>
              <a:rPr lang="fr-FR" sz="2000" dirty="0">
                <a:latin typeface="Arial"/>
                <a:cs typeface="Arial"/>
              </a:rPr>
              <a:t> de certaines phases </a:t>
            </a:r>
          </a:p>
          <a:p>
            <a:pPr marL="685800" lvl="1" indent="-228600" defTabSz="914400">
              <a:lnSpc>
                <a:spcPct val="90000"/>
              </a:lnSpc>
              <a:spcBef>
                <a:spcPct val="20000"/>
              </a:spcBef>
              <a:spcAft>
                <a:spcPts val="1800"/>
              </a:spcAft>
              <a:buFont typeface="Lucida Grande"/>
              <a:buChar char="-"/>
            </a:pPr>
            <a:r>
              <a:rPr lang="fr-FR" sz="2000" dirty="0">
                <a:solidFill>
                  <a:srgbClr val="1F497D"/>
                </a:solidFill>
                <a:latin typeface="Arial"/>
                <a:cs typeface="Arial"/>
              </a:rPr>
              <a:t>Animation des rencontres régionales ; clôture ; ateliers</a:t>
            </a:r>
          </a:p>
          <a:p>
            <a:pPr marL="342900" indent="-342900" defTabSz="914400">
              <a:buFont typeface="Arial" charset="0"/>
              <a:buChar char="•"/>
            </a:pPr>
            <a:r>
              <a:rPr lang="fr-FR" sz="2000" dirty="0">
                <a:latin typeface="Arial"/>
                <a:cs typeface="Arial"/>
              </a:rPr>
              <a:t>Décentrer son point de vue</a:t>
            </a:r>
          </a:p>
          <a:p>
            <a:pPr marL="685800" lvl="1" indent="-228600" defTabSz="914400">
              <a:buFont typeface="Lucida Grande"/>
              <a:buChar char="-"/>
            </a:pPr>
            <a:r>
              <a:rPr lang="fr-FR" sz="2000" dirty="0">
                <a:solidFill>
                  <a:srgbClr val="1F497D"/>
                </a:solidFill>
                <a:latin typeface="Arial"/>
                <a:cs typeface="Arial"/>
              </a:rPr>
              <a:t>Rencontres et déplacements</a:t>
            </a:r>
          </a:p>
          <a:p>
            <a:pPr marL="685800" lvl="1" indent="-228600" defTabSz="914400">
              <a:buFont typeface="Lucida Grande"/>
              <a:buChar char="-"/>
            </a:pPr>
            <a:r>
              <a:rPr lang="fr-FR" sz="2000" dirty="0">
                <a:solidFill>
                  <a:srgbClr val="1F497D"/>
                </a:solidFill>
                <a:latin typeface="Arial"/>
                <a:cs typeface="Arial"/>
              </a:rPr>
              <a:t>Mises en situations concrètes des jeux d’acteurs</a:t>
            </a:r>
          </a:p>
          <a:p>
            <a:pPr marL="685800" lvl="1" indent="-228600" defTabSz="914400">
              <a:buFont typeface="Lucida Grande"/>
              <a:buChar char="-"/>
            </a:pPr>
            <a:r>
              <a:rPr lang="fr-FR" sz="2000" dirty="0">
                <a:solidFill>
                  <a:srgbClr val="1F497D"/>
                </a:solidFill>
                <a:latin typeface="Arial"/>
                <a:cs typeface="Arial"/>
              </a:rPr>
              <a:t>Réflexions partagées, regards croisés</a:t>
            </a:r>
          </a:p>
          <a:p>
            <a:pPr marL="1143000" lvl="2" indent="-228600" defTabSz="914400">
              <a:lnSpc>
                <a:spcPct val="90000"/>
              </a:lnSpc>
              <a:spcBef>
                <a:spcPct val="20000"/>
              </a:spcBef>
              <a:buFontTx/>
              <a:buChar char="-"/>
            </a:pPr>
            <a:endParaRPr lang="fr-FR" sz="1600" i="1" dirty="0">
              <a:solidFill>
                <a:schemeClr val="tx2"/>
              </a:solidFill>
              <a:latin typeface="Calibri" pitchFamily="34" charset="0"/>
            </a:endParaRPr>
          </a:p>
          <a:p>
            <a:pPr marL="1143000" lvl="2" indent="-228600" defTabSz="914400">
              <a:lnSpc>
                <a:spcPct val="90000"/>
              </a:lnSpc>
              <a:spcBef>
                <a:spcPct val="20000"/>
              </a:spcBef>
              <a:buFontTx/>
              <a:buChar char="-"/>
            </a:pPr>
            <a:endParaRPr lang="fr-FR" sz="1800" dirty="0">
              <a:latin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3"/>
          <p:cNvSpPr txBox="1">
            <a:spLocks noChangeArrowheads="1"/>
          </p:cNvSpPr>
          <p:nvPr/>
        </p:nvSpPr>
        <p:spPr bwMode="auto">
          <a:xfrm>
            <a:off x="346075" y="2159000"/>
            <a:ext cx="8451850" cy="3898900"/>
          </a:xfrm>
          <a:prstGeom prst="rect">
            <a:avLst/>
          </a:prstGeom>
          <a:noFill/>
          <a:ln w="9525">
            <a:noFill/>
            <a:miter lim="800000"/>
            <a:headEnd/>
            <a:tailEnd/>
          </a:ln>
        </p:spPr>
        <p:txBody>
          <a:bodyPr/>
          <a:lstStyle/>
          <a:p>
            <a:pPr marL="342900" indent="-342900" defTabSz="914400">
              <a:lnSpc>
                <a:spcPct val="90000"/>
              </a:lnSpc>
              <a:spcBef>
                <a:spcPct val="20000"/>
              </a:spcBef>
              <a:spcAft>
                <a:spcPts val="600"/>
              </a:spcAft>
              <a:buFontTx/>
              <a:buChar char="•"/>
            </a:pPr>
            <a:r>
              <a:rPr lang="fr-FR" sz="2000" dirty="0">
                <a:latin typeface="Arial"/>
                <a:cs typeface="Arial"/>
              </a:rPr>
              <a:t>Communiquer</a:t>
            </a:r>
            <a:endParaRPr lang="fr-FR" sz="2000" dirty="0">
              <a:solidFill>
                <a:srgbClr val="1F497D"/>
              </a:solidFill>
              <a:latin typeface="Arial"/>
              <a:cs typeface="Arial"/>
            </a:endParaRPr>
          </a:p>
          <a:p>
            <a:pPr marL="800100" lvl="1" indent="-342900" defTabSz="914400">
              <a:spcAft>
                <a:spcPts val="600"/>
              </a:spcAft>
              <a:buFont typeface="Lucida Grande"/>
              <a:buChar char="-"/>
            </a:pPr>
            <a:r>
              <a:rPr lang="fr-FR" sz="2000" dirty="0">
                <a:solidFill>
                  <a:srgbClr val="1F497D"/>
                </a:solidFill>
                <a:latin typeface="Arial"/>
                <a:cs typeface="Arial"/>
              </a:rPr>
              <a:t>Des rapports d’étonnement</a:t>
            </a:r>
          </a:p>
          <a:p>
            <a:pPr marL="800100" lvl="1" indent="-342900" defTabSz="914400">
              <a:spcAft>
                <a:spcPts val="600"/>
              </a:spcAft>
              <a:buFont typeface="Lucida Grande"/>
              <a:buChar char="-"/>
            </a:pPr>
            <a:r>
              <a:rPr lang="fr-FR" sz="2000" dirty="0">
                <a:solidFill>
                  <a:srgbClr val="1F497D"/>
                </a:solidFill>
                <a:latin typeface="Arial"/>
                <a:cs typeface="Arial"/>
              </a:rPr>
              <a:t>Des carnets de voyage d’études</a:t>
            </a:r>
          </a:p>
          <a:p>
            <a:pPr marL="800100" lvl="1" indent="-342900" defTabSz="914400">
              <a:spcAft>
                <a:spcPts val="600"/>
              </a:spcAft>
              <a:buFont typeface="Lucida Grande"/>
              <a:buChar char="-"/>
            </a:pPr>
            <a:r>
              <a:rPr lang="fr-FR" sz="2000" dirty="0">
                <a:solidFill>
                  <a:srgbClr val="1F497D"/>
                </a:solidFill>
                <a:latin typeface="Arial"/>
                <a:cs typeface="Arial"/>
              </a:rPr>
              <a:t>La clôture</a:t>
            </a:r>
          </a:p>
          <a:p>
            <a:pPr marL="800100" lvl="1" indent="-342900" defTabSz="914400">
              <a:spcAft>
                <a:spcPts val="600"/>
              </a:spcAft>
              <a:buFont typeface="Lucida Grande"/>
              <a:buChar char="-"/>
            </a:pPr>
            <a:r>
              <a:rPr lang="fr-FR" sz="2000" dirty="0">
                <a:solidFill>
                  <a:srgbClr val="1F497D"/>
                </a:solidFill>
                <a:latin typeface="Arial"/>
                <a:cs typeface="Arial"/>
              </a:rPr>
              <a:t>La restitution des ateliers </a:t>
            </a:r>
            <a:endParaRPr lang="fr-FR" sz="2000" dirty="0">
              <a:latin typeface="Arial"/>
              <a:cs typeface="Arial"/>
            </a:endParaRPr>
          </a:p>
          <a:p>
            <a:pPr marL="342900" indent="-342900" defTabSz="914400">
              <a:lnSpc>
                <a:spcPct val="90000"/>
              </a:lnSpc>
              <a:spcBef>
                <a:spcPct val="20000"/>
              </a:spcBef>
              <a:spcAft>
                <a:spcPts val="600"/>
              </a:spcAft>
              <a:buFontTx/>
              <a:buChar char="•"/>
            </a:pPr>
            <a:r>
              <a:rPr lang="fr-FR" sz="2000" dirty="0">
                <a:latin typeface="Arial"/>
                <a:cs typeface="Arial"/>
              </a:rPr>
              <a:t>Apprécier son changement</a:t>
            </a:r>
          </a:p>
          <a:p>
            <a:pPr marL="800100" lvl="1" indent="-342900" defTabSz="914400">
              <a:lnSpc>
                <a:spcPct val="90000"/>
              </a:lnSpc>
              <a:spcBef>
                <a:spcPct val="20000"/>
              </a:spcBef>
              <a:spcAft>
                <a:spcPts val="600"/>
              </a:spcAft>
              <a:buFont typeface="Lucida Grande"/>
              <a:buChar char="-"/>
            </a:pPr>
            <a:r>
              <a:rPr lang="fr-FR" sz="2000" dirty="0">
                <a:solidFill>
                  <a:schemeClr val="tx2"/>
                </a:solidFill>
                <a:latin typeface="Arial"/>
                <a:cs typeface="Arial"/>
              </a:rPr>
              <a:t>Évaluation individuelle des sessions</a:t>
            </a:r>
          </a:p>
          <a:p>
            <a:pPr marL="800100" lvl="1" indent="-342900" defTabSz="914400">
              <a:lnSpc>
                <a:spcPct val="90000"/>
              </a:lnSpc>
              <a:spcBef>
                <a:spcPct val="20000"/>
              </a:spcBef>
              <a:spcAft>
                <a:spcPts val="600"/>
              </a:spcAft>
              <a:buFont typeface="Lucida Grande"/>
              <a:buChar char="-"/>
            </a:pPr>
            <a:r>
              <a:rPr lang="fr-FR" sz="2000" dirty="0">
                <a:solidFill>
                  <a:schemeClr val="tx2"/>
                </a:solidFill>
                <a:latin typeface="Arial"/>
                <a:cs typeface="Arial"/>
              </a:rPr>
              <a:t>Évaluation individuelle finale du cycle (carnet de bord personnel)</a:t>
            </a:r>
          </a:p>
          <a:p>
            <a:pPr marL="1257300" lvl="2" indent="-342900" defTabSz="914400">
              <a:lnSpc>
                <a:spcPct val="90000"/>
              </a:lnSpc>
              <a:spcBef>
                <a:spcPct val="20000"/>
              </a:spcBef>
              <a:buFontTx/>
              <a:buChar char="-"/>
            </a:pPr>
            <a:endParaRPr lang="fr-FR" sz="2000" i="1" dirty="0">
              <a:solidFill>
                <a:schemeClr val="tx2"/>
              </a:solidFill>
              <a:latin typeface="Arial"/>
              <a:cs typeface="Arial"/>
            </a:endParaRPr>
          </a:p>
          <a:p>
            <a:pPr marL="1257300" lvl="2" indent="-342900" defTabSz="914400">
              <a:lnSpc>
                <a:spcPct val="90000"/>
              </a:lnSpc>
              <a:spcBef>
                <a:spcPct val="20000"/>
              </a:spcBef>
              <a:buFontTx/>
              <a:buChar char="-"/>
            </a:pPr>
            <a:endParaRPr lang="fr-FR" sz="2000" dirty="0">
              <a:latin typeface="Arial"/>
              <a:cs typeface="Arial"/>
            </a:endParaRPr>
          </a:p>
        </p:txBody>
      </p:sp>
      <p:sp>
        <p:nvSpPr>
          <p:cNvPr id="74755" name="Rectangle 2"/>
          <p:cNvSpPr txBox="1">
            <a:spLocks noChangeArrowheads="1"/>
          </p:cNvSpPr>
          <p:nvPr/>
        </p:nvSpPr>
        <p:spPr bwMode="auto">
          <a:xfrm>
            <a:off x="685800" y="957263"/>
            <a:ext cx="7772400" cy="636587"/>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L’ambition d’une intelligence partagée </a:t>
            </a:r>
          </a:p>
          <a:p>
            <a:pPr algn="ctr" defTabSz="914400"/>
            <a:r>
              <a:rPr lang="fr-FR" sz="2800" dirty="0">
                <a:solidFill>
                  <a:schemeClr val="tx2"/>
                </a:solidFill>
                <a:latin typeface="Arial"/>
                <a:cs typeface="Arial"/>
              </a:rPr>
              <a:t>pour penser autrement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Espace réservé du contenu 2"/>
          <p:cNvSpPr>
            <a:spLocks noGrp="1"/>
          </p:cNvSpPr>
          <p:nvPr>
            <p:ph idx="4294967295"/>
          </p:nvPr>
        </p:nvSpPr>
        <p:spPr bwMode="auto">
          <a:xfrm>
            <a:off x="457200" y="2530475"/>
            <a:ext cx="8229600" cy="2492375"/>
          </a:xfrm>
          <a:prstGeom prst="rect">
            <a:avLst/>
          </a:prstGeom>
          <a:noFill/>
          <a:ln>
            <a:miter lim="800000"/>
            <a:headEnd/>
            <a:tailEnd/>
          </a:ln>
        </p:spPr>
        <p:txBody>
          <a:bodyPr/>
          <a:lstStyle/>
          <a:p>
            <a:pPr>
              <a:spcAft>
                <a:spcPts val="2400"/>
              </a:spcAft>
            </a:pPr>
            <a:r>
              <a:rPr lang="fr-FR" sz="2000" dirty="0" smtClean="0">
                <a:latin typeface="Arial"/>
                <a:ea typeface="ＭＳ Ｐゴシック"/>
                <a:cs typeface="Arial"/>
              </a:rPr>
              <a:t>Les délégués</a:t>
            </a:r>
          </a:p>
          <a:p>
            <a:pPr>
              <a:spcAft>
                <a:spcPts val="2400"/>
              </a:spcAft>
            </a:pPr>
            <a:r>
              <a:rPr lang="fr-FR" sz="2000" dirty="0" smtClean="0">
                <a:latin typeface="Arial"/>
                <a:ea typeface="ＭＳ Ｐゴシック"/>
                <a:cs typeface="Arial"/>
              </a:rPr>
              <a:t>Le nom de la promotion</a:t>
            </a:r>
          </a:p>
          <a:p>
            <a:pPr>
              <a:spcAft>
                <a:spcPts val="2400"/>
              </a:spcAft>
            </a:pPr>
            <a:r>
              <a:rPr lang="fr-FR" sz="2000" dirty="0" smtClean="0">
                <a:latin typeface="Arial"/>
                <a:ea typeface="ＭＳ Ｐゴシック"/>
                <a:cs typeface="Arial"/>
              </a:rPr>
              <a:t>Les relations avec l’association</a:t>
            </a:r>
          </a:p>
        </p:txBody>
      </p:sp>
      <p:sp>
        <p:nvSpPr>
          <p:cNvPr id="75779" name="Rectangle 2"/>
          <p:cNvSpPr txBox="1">
            <a:spLocks noChangeArrowheads="1"/>
          </p:cNvSpPr>
          <p:nvPr/>
        </p:nvSpPr>
        <p:spPr bwMode="auto">
          <a:xfrm>
            <a:off x="685800" y="957263"/>
            <a:ext cx="7772400" cy="636587"/>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La vie de la promotion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Rectangle 2"/>
          <p:cNvSpPr txBox="1">
            <a:spLocks noChangeArrowheads="1"/>
          </p:cNvSpPr>
          <p:nvPr/>
        </p:nvSpPr>
        <p:spPr bwMode="auto">
          <a:xfrm>
            <a:off x="685800" y="566738"/>
            <a:ext cx="7772400" cy="573087"/>
          </a:xfrm>
          <a:prstGeom prst="rect">
            <a:avLst/>
          </a:prstGeom>
          <a:noFill/>
          <a:ln w="9525">
            <a:noFill/>
            <a:miter lim="800000"/>
            <a:headEnd/>
            <a:tailEnd/>
          </a:ln>
        </p:spPr>
        <p:txBody>
          <a:bodyPr/>
          <a:lstStyle/>
          <a:p>
            <a:pPr defTabSz="914400"/>
            <a:r>
              <a:rPr lang="fr-FR" sz="2800" dirty="0">
                <a:solidFill>
                  <a:srgbClr val="003399"/>
                </a:solidFill>
                <a:cs typeface="Arial" charset="0"/>
              </a:rPr>
              <a:t>Le cycle national</a:t>
            </a:r>
            <a:r>
              <a:rPr lang="fr-FR" sz="2800" dirty="0" smtClean="0">
                <a:solidFill>
                  <a:srgbClr val="003399"/>
                </a:solidFill>
                <a:cs typeface="Arial" charset="0"/>
              </a:rPr>
              <a:t> 2013-2014</a:t>
            </a:r>
            <a:endParaRPr lang="fr-FR" sz="2800" dirty="0">
              <a:solidFill>
                <a:srgbClr val="003399"/>
              </a:solidFill>
              <a:cs typeface="Arial" charset="0"/>
            </a:endParaRP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sp>
        <p:nvSpPr>
          <p:cNvPr id="8" name="Rectangle 7"/>
          <p:cNvSpPr>
            <a:spLocks noChangeArrowheads="1"/>
          </p:cNvSpPr>
          <p:nvPr/>
        </p:nvSpPr>
        <p:spPr bwMode="auto">
          <a:xfrm>
            <a:off x="379413" y="1878013"/>
            <a:ext cx="8431212" cy="1077218"/>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spAutoFit/>
          </a:bodyPr>
          <a:lstStyle/>
          <a:p>
            <a:pPr marL="1881188" indent="-1881188">
              <a:defRPr/>
            </a:pPr>
            <a:r>
              <a:rPr lang="fr-FR" sz="1600" i="1" dirty="0" smtClean="0">
                <a:solidFill>
                  <a:srgbClr val="000000"/>
                </a:solidFill>
                <a:latin typeface="Calibri" charset="0"/>
                <a:ea typeface="ＭＳ Ｐゴシック" charset="-128"/>
                <a:cs typeface="+mn-cs"/>
              </a:rPr>
              <a:t>30 sept-3 </a:t>
            </a:r>
            <a:r>
              <a:rPr lang="fr-FR" sz="1600" i="1" dirty="0" err="1" smtClean="0">
                <a:solidFill>
                  <a:srgbClr val="000000"/>
                </a:solidFill>
                <a:latin typeface="Calibri" charset="0"/>
                <a:ea typeface="ＭＳ Ｐゴシック" charset="-128"/>
                <a:cs typeface="+mn-cs"/>
              </a:rPr>
              <a:t>oct</a:t>
            </a:r>
            <a:r>
              <a:rPr lang="fr-FR" sz="1600" i="1" dirty="0" smtClean="0">
                <a:solidFill>
                  <a:srgbClr val="000000"/>
                </a:solidFill>
                <a:latin typeface="Calibri" charset="0"/>
                <a:ea typeface="ＭＳ Ｐゴシック" charset="-128"/>
                <a:cs typeface="+mn-cs"/>
              </a:rPr>
              <a:t> 2013  	</a:t>
            </a:r>
            <a:r>
              <a:rPr lang="fr-FR" sz="1600" b="1" dirty="0" smtClean="0">
                <a:solidFill>
                  <a:srgbClr val="000000"/>
                </a:solidFill>
                <a:latin typeface="Calibri" charset="0"/>
                <a:ea typeface="ＭＳ Ｐゴシック" charset="-128"/>
                <a:cs typeface="+mn-cs"/>
              </a:rPr>
              <a:t>La science et le numérique : continuité ou rupture ?</a:t>
            </a:r>
          </a:p>
          <a:p>
            <a:pPr marL="1881188" indent="-1881188">
              <a:defRPr/>
            </a:pPr>
            <a:r>
              <a:rPr lang="fr-FR" sz="1600" i="1" dirty="0" smtClean="0">
                <a:solidFill>
                  <a:srgbClr val="000000"/>
                </a:solidFill>
                <a:latin typeface="Calibri" charset="0"/>
                <a:ea typeface="ＭＳ Ｐゴシック" charset="-128"/>
                <a:cs typeface="+mn-cs"/>
              </a:rPr>
              <a:t>16 octobre 2013 	</a:t>
            </a:r>
            <a:r>
              <a:rPr lang="fr-FR" sz="1600" b="1" dirty="0" smtClean="0">
                <a:solidFill>
                  <a:srgbClr val="000000"/>
                </a:solidFill>
                <a:latin typeface="Calibri" charset="0"/>
                <a:ea typeface="ＭＳ Ｐゴシック" charset="-128"/>
                <a:cs typeface="+mn-cs"/>
              </a:rPr>
              <a:t>Le numérique à la croisée des imaginaires (ouverture officielle)</a:t>
            </a:r>
          </a:p>
          <a:p>
            <a:pPr marL="1881188" indent="-1881188">
              <a:defRPr/>
            </a:pPr>
            <a:r>
              <a:rPr lang="fr-FR" sz="1600" i="1" dirty="0" smtClean="0">
                <a:solidFill>
                  <a:srgbClr val="000000"/>
                </a:solidFill>
                <a:latin typeface="Calibri" charset="0"/>
                <a:ea typeface="ＭＳ Ｐゴシック" charset="-128"/>
                <a:cs typeface="+mn-cs"/>
              </a:rPr>
              <a:t>16-17 octobre 2013	</a:t>
            </a:r>
            <a:r>
              <a:rPr lang="fr-FR" sz="1600" b="1" dirty="0" smtClean="0">
                <a:solidFill>
                  <a:srgbClr val="000000"/>
                </a:solidFill>
                <a:latin typeface="Calibri" charset="0"/>
                <a:ea typeface="ＭＳ Ｐゴシック" charset="-128"/>
                <a:cs typeface="+mn-cs"/>
              </a:rPr>
              <a:t>Économie de la connaissance et économie numérique : </a:t>
            </a:r>
            <a:br>
              <a:rPr lang="fr-FR" sz="1600" b="1" dirty="0" smtClean="0">
                <a:solidFill>
                  <a:srgbClr val="000000"/>
                </a:solidFill>
                <a:latin typeface="Calibri" charset="0"/>
                <a:ea typeface="ＭＳ Ｐゴシック" charset="-128"/>
                <a:cs typeface="+mn-cs"/>
              </a:rPr>
            </a:br>
            <a:r>
              <a:rPr lang="fr-FR" sz="1600" b="1" dirty="0" smtClean="0">
                <a:solidFill>
                  <a:srgbClr val="000000"/>
                </a:solidFill>
                <a:latin typeface="Calibri" charset="0"/>
                <a:ea typeface="ＭＳ Ｐゴシック" charset="-128"/>
                <a:cs typeface="+mn-cs"/>
              </a:rPr>
              <a:t>l’innovation en question</a:t>
            </a:r>
          </a:p>
        </p:txBody>
      </p:sp>
      <p:sp>
        <p:nvSpPr>
          <p:cNvPr id="14" name="Rectangle 13"/>
          <p:cNvSpPr>
            <a:spLocks noChangeArrowheads="1"/>
          </p:cNvSpPr>
          <p:nvPr/>
        </p:nvSpPr>
        <p:spPr bwMode="auto">
          <a:xfrm>
            <a:off x="379413" y="2955231"/>
            <a:ext cx="8431212" cy="584776"/>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a:solidFill>
                  <a:srgbClr val="000000"/>
                </a:solidFill>
                <a:latin typeface="Calibri" charset="0"/>
                <a:ea typeface="ＭＳ Ｐゴシック" charset="-128"/>
                <a:cs typeface="+mn-cs"/>
              </a:rPr>
              <a:t>20-22 novembre </a:t>
            </a:r>
            <a:r>
              <a:rPr lang="fr-FR" sz="1600" i="1" dirty="0" smtClean="0">
                <a:solidFill>
                  <a:srgbClr val="000000"/>
                </a:solidFill>
                <a:latin typeface="Calibri" charset="0"/>
                <a:ea typeface="ＭＳ Ｐゴシック" charset="-128"/>
                <a:cs typeface="+mn-cs"/>
              </a:rPr>
              <a:t>2013 	</a:t>
            </a:r>
            <a:r>
              <a:rPr lang="fr-FR" sz="1600" b="1" dirty="0" smtClean="0">
                <a:solidFill>
                  <a:srgbClr val="000000"/>
                </a:solidFill>
                <a:latin typeface="Calibri" charset="0"/>
                <a:ea typeface="ＭＳ Ｐゴシック" charset="-128"/>
                <a:cs typeface="+mn-cs"/>
              </a:rPr>
              <a:t>Regard sur un territoire et ses dynamiques de développement : </a:t>
            </a:r>
            <a:br>
              <a:rPr lang="fr-FR" sz="1600" b="1" dirty="0" smtClean="0">
                <a:solidFill>
                  <a:srgbClr val="000000"/>
                </a:solidFill>
                <a:latin typeface="Calibri" charset="0"/>
                <a:ea typeface="ＭＳ Ｐゴシック" charset="-128"/>
                <a:cs typeface="+mn-cs"/>
              </a:rPr>
            </a:br>
            <a:r>
              <a:rPr lang="fr-FR" sz="1600" b="1" dirty="0" smtClean="0">
                <a:solidFill>
                  <a:srgbClr val="000000"/>
                </a:solidFill>
                <a:latin typeface="Calibri" charset="0"/>
                <a:ea typeface="ＭＳ Ｐゴシック" charset="-128"/>
                <a:cs typeface="+mn-cs"/>
              </a:rPr>
              <a:t>Languedoc Roussillon</a:t>
            </a:r>
            <a:endParaRPr lang="fr-FR" sz="1600" b="1" dirty="0">
              <a:solidFill>
                <a:srgbClr val="000000"/>
              </a:solidFill>
              <a:latin typeface="Calibri" charset="0"/>
              <a:ea typeface="ＭＳ Ｐゴシック" charset="-128"/>
              <a:cs typeface="+mn-cs"/>
            </a:endParaRPr>
          </a:p>
        </p:txBody>
      </p:sp>
      <p:sp>
        <p:nvSpPr>
          <p:cNvPr id="15" name="Rectangle 14"/>
          <p:cNvSpPr>
            <a:spLocks noChangeArrowheads="1"/>
          </p:cNvSpPr>
          <p:nvPr/>
        </p:nvSpPr>
        <p:spPr bwMode="auto">
          <a:xfrm>
            <a:off x="366713" y="3513138"/>
            <a:ext cx="8432800" cy="584776"/>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881188" indent="-1881188">
              <a:defRPr/>
            </a:pPr>
            <a:r>
              <a:rPr lang="fr-FR" sz="1600" i="1" dirty="0" smtClean="0">
                <a:solidFill>
                  <a:srgbClr val="000000"/>
                </a:solidFill>
                <a:latin typeface="Calibri" charset="0"/>
                <a:ea typeface="ＭＳ Ｐゴシック" charset="-128"/>
                <a:cs typeface="+mn-cs"/>
              </a:rPr>
              <a:t>12-13 décembre</a:t>
            </a:r>
            <a:r>
              <a:rPr lang="fr-FR" sz="1600" i="1" dirty="0">
                <a:solidFill>
                  <a:srgbClr val="000000"/>
                </a:solidFill>
                <a:latin typeface="Calibri" charset="0"/>
                <a:ea typeface="ＭＳ Ｐゴシック" charset="-128"/>
                <a:cs typeface="+mn-cs"/>
              </a:rPr>
              <a:t> </a:t>
            </a:r>
            <a:r>
              <a:rPr lang="fr-FR" sz="1600" i="1" dirty="0" smtClean="0">
                <a:solidFill>
                  <a:srgbClr val="000000"/>
                </a:solidFill>
                <a:latin typeface="Calibri" charset="0"/>
                <a:ea typeface="ＭＳ Ｐゴシック" charset="-128"/>
                <a:cs typeface="+mn-cs"/>
              </a:rPr>
              <a:t>2013	 </a:t>
            </a:r>
            <a:r>
              <a:rPr lang="fr-FR" sz="1600" b="1" dirty="0" smtClean="0">
                <a:solidFill>
                  <a:srgbClr val="000000"/>
                </a:solidFill>
                <a:latin typeface="Calibri" charset="0"/>
                <a:ea typeface="ＭＳ Ｐゴシック" charset="-128"/>
                <a:cs typeface="+mn-cs"/>
              </a:rPr>
              <a:t>L’Union européenne, Horizon 2020 et le numérique : un enjeu de mondialisation</a:t>
            </a:r>
            <a:endParaRPr lang="fr-FR" sz="1600" b="1" dirty="0">
              <a:solidFill>
                <a:srgbClr val="000000"/>
              </a:solidFill>
              <a:latin typeface="Calibri" charset="0"/>
              <a:ea typeface="ＭＳ Ｐゴシック" charset="-128"/>
              <a:cs typeface="+mn-cs"/>
            </a:endParaRPr>
          </a:p>
        </p:txBody>
      </p:sp>
      <p:sp>
        <p:nvSpPr>
          <p:cNvPr id="16" name="Rectangle 15"/>
          <p:cNvSpPr>
            <a:spLocks noChangeArrowheads="1"/>
          </p:cNvSpPr>
          <p:nvPr/>
        </p:nvSpPr>
        <p:spPr bwMode="auto">
          <a:xfrm>
            <a:off x="379413" y="4097914"/>
            <a:ext cx="8432800" cy="33855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9-10 janvier 2014 	</a:t>
            </a:r>
            <a:r>
              <a:rPr lang="fr-FR" sz="1600" b="1" dirty="0" smtClean="0">
                <a:solidFill>
                  <a:srgbClr val="000000"/>
                </a:solidFill>
                <a:latin typeface="Calibri" charset="0"/>
                <a:ea typeface="ＭＳ Ｐゴシック" charset="-128"/>
                <a:cs typeface="+mn-cs"/>
              </a:rPr>
              <a:t>La santé à l’heure du numérique  </a:t>
            </a:r>
            <a:endParaRPr lang="fr-FR" sz="1600" b="1" dirty="0">
              <a:solidFill>
                <a:srgbClr val="000000"/>
              </a:solidFill>
              <a:latin typeface="Calibri" charset="0"/>
              <a:ea typeface="ＭＳ Ｐゴシック" charset="-128"/>
              <a:cs typeface="+mn-cs"/>
            </a:endParaRPr>
          </a:p>
        </p:txBody>
      </p:sp>
      <p:sp>
        <p:nvSpPr>
          <p:cNvPr id="17" name="Rectangle 16"/>
          <p:cNvSpPr>
            <a:spLocks noChangeArrowheads="1"/>
          </p:cNvSpPr>
          <p:nvPr/>
        </p:nvSpPr>
        <p:spPr bwMode="auto">
          <a:xfrm>
            <a:off x="355600" y="4775023"/>
            <a:ext cx="8432800" cy="584776"/>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12-14 février 2014	</a:t>
            </a:r>
            <a:r>
              <a:rPr lang="fr-FR" sz="1600" b="1" dirty="0" smtClean="0">
                <a:solidFill>
                  <a:srgbClr val="000000"/>
                </a:solidFill>
                <a:latin typeface="Calibri" charset="0"/>
                <a:ea typeface="ＭＳ Ｐゴシック" charset="-128"/>
                <a:cs typeface="+mn-cs"/>
              </a:rPr>
              <a:t>L’</a:t>
            </a:r>
            <a:r>
              <a:rPr lang="fr-FR" sz="1600" b="1" dirty="0" err="1" smtClean="0">
                <a:solidFill>
                  <a:srgbClr val="000000"/>
                </a:solidFill>
                <a:latin typeface="Calibri" charset="0"/>
                <a:ea typeface="ＭＳ Ｐゴシック" charset="-128"/>
                <a:cs typeface="+mn-cs"/>
              </a:rPr>
              <a:t>e-éducation</a:t>
            </a:r>
            <a:r>
              <a:rPr lang="fr-FR" sz="1600" b="1" dirty="0" smtClean="0">
                <a:solidFill>
                  <a:srgbClr val="000000"/>
                </a:solidFill>
                <a:latin typeface="Calibri" charset="0"/>
                <a:ea typeface="ＭＳ Ｐゴシック" charset="-128"/>
                <a:cs typeface="+mn-cs"/>
              </a:rPr>
              <a:t> : humanisme ou compétitivité ?</a:t>
            </a:r>
          </a:p>
          <a:p>
            <a:pPr marL="1881188" indent="-1881188">
              <a:defRPr/>
            </a:pPr>
            <a:r>
              <a:rPr lang="fr-FR" sz="1600" i="1" dirty="0" smtClean="0">
                <a:solidFill>
                  <a:srgbClr val="000000"/>
                </a:solidFill>
                <a:latin typeface="Calibri" charset="0"/>
                <a:ea typeface="ＭＳ Ｐゴシック" charset="-128"/>
                <a:cs typeface="+mn-cs"/>
              </a:rPr>
              <a:t>20-21 mars 2014	</a:t>
            </a:r>
            <a:r>
              <a:rPr lang="fr-FR" sz="1600" b="1" dirty="0" smtClean="0">
                <a:solidFill>
                  <a:srgbClr val="000000"/>
                </a:solidFill>
                <a:latin typeface="Calibri" charset="0"/>
                <a:ea typeface="ＭＳ Ｐゴシック" charset="-128"/>
                <a:cs typeface="+mn-cs"/>
              </a:rPr>
              <a:t>Internet, réseaux sociaux et débat public : sécurité ou liberté ?</a:t>
            </a:r>
          </a:p>
        </p:txBody>
      </p:sp>
      <p:sp>
        <p:nvSpPr>
          <p:cNvPr id="68616" name="ZoneTexte 11"/>
          <p:cNvSpPr txBox="1">
            <a:spLocks noChangeArrowheads="1"/>
          </p:cNvSpPr>
          <p:nvPr/>
        </p:nvSpPr>
        <p:spPr bwMode="auto">
          <a:xfrm>
            <a:off x="333375" y="1139825"/>
            <a:ext cx="8455025" cy="641350"/>
          </a:xfrm>
          <a:prstGeom prst="rect">
            <a:avLst/>
          </a:prstGeom>
          <a:noFill/>
          <a:ln w="9525">
            <a:noFill/>
            <a:miter lim="800000"/>
            <a:headEnd/>
            <a:tailEnd/>
          </a:ln>
        </p:spPr>
        <p:txBody>
          <a:bodyPr>
            <a:spAutoFit/>
          </a:bodyPr>
          <a:lstStyle/>
          <a:p>
            <a:pPr algn="ctr"/>
            <a:r>
              <a:rPr lang="fr-FR" sz="2000" dirty="0">
                <a:solidFill>
                  <a:srgbClr val="1F497D"/>
                </a:solidFill>
                <a:latin typeface="Calibri" pitchFamily="34" charset="0"/>
              </a:rPr>
              <a:t>Sciences</a:t>
            </a:r>
            <a:r>
              <a:rPr lang="fr-FR" sz="2000" dirty="0" smtClean="0">
                <a:solidFill>
                  <a:srgbClr val="1F497D"/>
                </a:solidFill>
                <a:latin typeface="Calibri" pitchFamily="34" charset="0"/>
              </a:rPr>
              <a:t> innovation et numérique, les sociétés en question</a:t>
            </a:r>
          </a:p>
          <a:p>
            <a:pPr algn="ctr"/>
            <a:r>
              <a:rPr lang="fr-FR" sz="1600" dirty="0">
                <a:solidFill>
                  <a:srgbClr val="1F497D"/>
                </a:solidFill>
                <a:latin typeface="Calibri" pitchFamily="34" charset="0"/>
              </a:rPr>
              <a:t>12 rendez-vous – </a:t>
            </a:r>
            <a:r>
              <a:rPr lang="fr-FR" sz="1600" dirty="0" smtClean="0">
                <a:solidFill>
                  <a:srgbClr val="1F497D"/>
                </a:solidFill>
                <a:latin typeface="Calibri" pitchFamily="34" charset="0"/>
              </a:rPr>
              <a:t>34 </a:t>
            </a:r>
            <a:r>
              <a:rPr lang="fr-FR" sz="1600" dirty="0">
                <a:solidFill>
                  <a:srgbClr val="1F497D"/>
                </a:solidFill>
                <a:latin typeface="Calibri" pitchFamily="34" charset="0"/>
              </a:rPr>
              <a:t>journées d’octobre à juin</a:t>
            </a:r>
            <a:endParaRPr lang="fr-FR" sz="1600" dirty="0">
              <a:latin typeface="Calibri" pitchFamily="34" charset="0"/>
            </a:endParaRPr>
          </a:p>
        </p:txBody>
      </p:sp>
      <p:sp>
        <p:nvSpPr>
          <p:cNvPr id="10" name="Rectangle 9"/>
          <p:cNvSpPr>
            <a:spLocks noChangeArrowheads="1"/>
          </p:cNvSpPr>
          <p:nvPr/>
        </p:nvSpPr>
        <p:spPr bwMode="auto">
          <a:xfrm>
            <a:off x="357188" y="4436469"/>
            <a:ext cx="8431212" cy="338554"/>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28-31 janvier 2014	</a:t>
            </a:r>
            <a:r>
              <a:rPr lang="fr-FR" sz="1600" b="1" dirty="0" smtClean="0">
                <a:solidFill>
                  <a:srgbClr val="000000"/>
                </a:solidFill>
                <a:latin typeface="Calibri" charset="0"/>
                <a:ea typeface="ＭＳ Ｐゴシック" charset="-128"/>
                <a:cs typeface="+mn-cs"/>
              </a:rPr>
              <a:t>Voyage d’étude dans un pays de l’Union européenne</a:t>
            </a:r>
            <a:endParaRPr lang="fr-FR" sz="1600" b="1" dirty="0">
              <a:solidFill>
                <a:srgbClr val="000000"/>
              </a:solidFill>
              <a:latin typeface="Calibri" charset="0"/>
              <a:ea typeface="ＭＳ Ｐゴシック" charset="-128"/>
              <a:cs typeface="+mn-cs"/>
            </a:endParaRPr>
          </a:p>
        </p:txBody>
      </p:sp>
      <p:sp>
        <p:nvSpPr>
          <p:cNvPr id="11" name="Rectangle 10"/>
          <p:cNvSpPr>
            <a:spLocks noChangeArrowheads="1"/>
          </p:cNvSpPr>
          <p:nvPr/>
        </p:nvSpPr>
        <p:spPr bwMode="auto">
          <a:xfrm>
            <a:off x="333375" y="5359799"/>
            <a:ext cx="8431212" cy="338554"/>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wrap="square">
            <a:spAutoFit/>
          </a:bodyPr>
          <a:lstStyle/>
          <a:p>
            <a:pPr marL="1881188" indent="-1881188">
              <a:defRPr/>
            </a:pPr>
            <a:r>
              <a:rPr lang="fr-FR" sz="1600" i="1" dirty="0" smtClean="0">
                <a:solidFill>
                  <a:srgbClr val="000000"/>
                </a:solidFill>
                <a:latin typeface="Calibri" charset="0"/>
                <a:ea typeface="ＭＳ Ｐゴシック" charset="-128"/>
                <a:cs typeface="+mn-cs"/>
              </a:rPr>
              <a:t>5-12 avril 2014	</a:t>
            </a:r>
            <a:r>
              <a:rPr lang="fr-FR" sz="1600" b="1" dirty="0" smtClean="0">
                <a:solidFill>
                  <a:srgbClr val="000000"/>
                </a:solidFill>
                <a:latin typeface="Calibri" charset="0"/>
                <a:ea typeface="ＭＳ Ｐゴシック" charset="-128"/>
                <a:cs typeface="+mn-cs"/>
              </a:rPr>
              <a:t>Voyage d’étude international</a:t>
            </a:r>
            <a:endParaRPr lang="fr-FR" sz="1600" b="1" dirty="0">
              <a:solidFill>
                <a:srgbClr val="000000"/>
              </a:solidFill>
              <a:latin typeface="Calibri" charset="0"/>
              <a:ea typeface="ＭＳ Ｐゴシック" charset="-128"/>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Rectangle 2"/>
          <p:cNvSpPr txBox="1">
            <a:spLocks noChangeArrowheads="1"/>
          </p:cNvSpPr>
          <p:nvPr/>
        </p:nvSpPr>
        <p:spPr bwMode="auto">
          <a:xfrm>
            <a:off x="661988" y="847725"/>
            <a:ext cx="7772400" cy="573088"/>
          </a:xfrm>
          <a:prstGeom prst="rect">
            <a:avLst/>
          </a:prstGeom>
          <a:noFill/>
          <a:ln w="9525">
            <a:noFill/>
            <a:miter lim="800000"/>
            <a:headEnd/>
            <a:tailEnd/>
          </a:ln>
        </p:spPr>
        <p:txBody>
          <a:bodyPr/>
          <a:lstStyle/>
          <a:p>
            <a:pPr defTabSz="914400"/>
            <a:r>
              <a:rPr lang="fr-FR" sz="2800" dirty="0">
                <a:solidFill>
                  <a:srgbClr val="003399"/>
                </a:solidFill>
                <a:cs typeface="Arial" charset="0"/>
              </a:rPr>
              <a:t>Le cycle national </a:t>
            </a:r>
            <a:r>
              <a:rPr lang="fr-FR" sz="2800" dirty="0" smtClean="0">
                <a:solidFill>
                  <a:srgbClr val="003399"/>
                </a:solidFill>
                <a:cs typeface="Arial" charset="0"/>
              </a:rPr>
              <a:t>2013-2014</a:t>
            </a:r>
            <a:endParaRPr lang="fr-FR" sz="2800" dirty="0">
              <a:solidFill>
                <a:srgbClr val="003399"/>
              </a:solidFill>
              <a:cs typeface="Arial" charset="0"/>
            </a:endParaRP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sp>
        <p:nvSpPr>
          <p:cNvPr id="9" name="ZoneTexte 8"/>
          <p:cNvSpPr txBox="1">
            <a:spLocks noChangeArrowheads="1"/>
          </p:cNvSpPr>
          <p:nvPr/>
        </p:nvSpPr>
        <p:spPr bwMode="auto">
          <a:xfrm>
            <a:off x="307975" y="2648367"/>
            <a:ext cx="8431213" cy="339725"/>
          </a:xfrm>
          <a:prstGeom prst="rect">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spAutoFit/>
          </a:bodyPr>
          <a:lstStyle/>
          <a:p>
            <a:pPr marL="1617663" indent="-1617663">
              <a:defRPr/>
            </a:pPr>
            <a:r>
              <a:rPr lang="fr-FR" sz="1600" i="1" dirty="0" smtClean="0">
                <a:solidFill>
                  <a:srgbClr val="000000"/>
                </a:solidFill>
                <a:latin typeface="Calibri" charset="0"/>
                <a:ea typeface="ＭＳ Ｐゴシック" charset="-128"/>
                <a:cs typeface="+mn-cs"/>
              </a:rPr>
              <a:t>3 </a:t>
            </a:r>
            <a:r>
              <a:rPr lang="fr-FR" sz="1600" i="1" dirty="0">
                <a:solidFill>
                  <a:srgbClr val="000000"/>
                </a:solidFill>
                <a:latin typeface="Calibri" charset="0"/>
                <a:ea typeface="ＭＳ Ｐゴシック" charset="-128"/>
                <a:cs typeface="+mn-cs"/>
              </a:rPr>
              <a:t>juin </a:t>
            </a:r>
            <a:r>
              <a:rPr lang="fr-FR" sz="1600" i="1" dirty="0" smtClean="0">
                <a:solidFill>
                  <a:srgbClr val="000000"/>
                </a:solidFill>
                <a:latin typeface="Calibri" charset="0"/>
                <a:ea typeface="ＭＳ Ｐゴシック" charset="-128"/>
                <a:cs typeface="+mn-cs"/>
              </a:rPr>
              <a:t>2014 	</a:t>
            </a:r>
            <a:r>
              <a:rPr lang="fr-FR" sz="1600" b="1" dirty="0" smtClean="0">
                <a:solidFill>
                  <a:srgbClr val="000000"/>
                </a:solidFill>
                <a:latin typeface="Calibri" charset="0"/>
                <a:ea typeface="ＭＳ Ｐゴシック" charset="-128"/>
                <a:cs typeface="+mn-cs"/>
              </a:rPr>
              <a:t>Séance</a:t>
            </a:r>
            <a:r>
              <a:rPr lang="fr-FR" sz="1600" b="1" dirty="0">
                <a:solidFill>
                  <a:srgbClr val="000000"/>
                </a:solidFill>
                <a:latin typeface="Calibri" charset="0"/>
                <a:ea typeface="ＭＳ Ｐゴシック" charset="-128"/>
                <a:cs typeface="+mn-cs"/>
              </a:rPr>
              <a:t> officielle de clôture du cycle national</a:t>
            </a:r>
          </a:p>
        </p:txBody>
      </p:sp>
      <p:sp>
        <p:nvSpPr>
          <p:cNvPr id="69636" name="ZoneTexte 11"/>
          <p:cNvSpPr txBox="1">
            <a:spLocks noChangeArrowheads="1"/>
          </p:cNvSpPr>
          <p:nvPr/>
        </p:nvSpPr>
        <p:spPr bwMode="auto">
          <a:xfrm>
            <a:off x="309563" y="1420813"/>
            <a:ext cx="8455025" cy="396875"/>
          </a:xfrm>
          <a:prstGeom prst="rect">
            <a:avLst/>
          </a:prstGeom>
          <a:noFill/>
          <a:ln w="9525">
            <a:noFill/>
            <a:miter lim="800000"/>
            <a:headEnd/>
            <a:tailEnd/>
          </a:ln>
        </p:spPr>
        <p:txBody>
          <a:bodyPr>
            <a:spAutoFit/>
          </a:bodyPr>
          <a:lstStyle/>
          <a:p>
            <a:pPr algn="ctr"/>
            <a:r>
              <a:rPr lang="fr-FR" sz="2000" dirty="0" smtClean="0">
                <a:solidFill>
                  <a:srgbClr val="1F497D"/>
                </a:solidFill>
                <a:latin typeface="Calibri" pitchFamily="34" charset="0"/>
              </a:rPr>
              <a:t>Science, innovation et numérique : les sociétés en question</a:t>
            </a:r>
            <a:endParaRPr lang="fr-FR" sz="2000" dirty="0">
              <a:latin typeface="Calibri" pitchFamily="34" charset="0"/>
            </a:endParaRPr>
          </a:p>
        </p:txBody>
      </p:sp>
      <p:sp>
        <p:nvSpPr>
          <p:cNvPr id="12" name="Rectangle 11"/>
          <p:cNvSpPr>
            <a:spLocks noChangeArrowheads="1"/>
          </p:cNvSpPr>
          <p:nvPr/>
        </p:nvSpPr>
        <p:spPr bwMode="auto">
          <a:xfrm>
            <a:off x="307975" y="2309813"/>
            <a:ext cx="8432800" cy="338554"/>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617663" indent="-1617663">
              <a:defRPr/>
            </a:pPr>
            <a:r>
              <a:rPr lang="fr-FR" sz="1600" i="1" dirty="0" smtClean="0">
                <a:solidFill>
                  <a:srgbClr val="000000"/>
                </a:solidFill>
                <a:latin typeface="Calibri" charset="0"/>
                <a:ea typeface="ＭＳ Ｐゴシック" charset="-128"/>
                <a:cs typeface="+mn-cs"/>
              </a:rPr>
              <a:t>15-16 mai 2014 	</a:t>
            </a:r>
            <a:r>
              <a:rPr lang="fr-FR" sz="1600" b="1" dirty="0" smtClean="0">
                <a:solidFill>
                  <a:srgbClr val="000000"/>
                </a:solidFill>
                <a:latin typeface="Calibri" charset="0"/>
                <a:ea typeface="ＭＳ Ｐゴシック" charset="-128"/>
                <a:cs typeface="+mn-cs"/>
              </a:rPr>
              <a:t>L’avenir de la ville : mobilité, énergie, environnement, santé</a:t>
            </a:r>
            <a:endParaRPr lang="fr-FR" sz="1600" b="1" dirty="0">
              <a:solidFill>
                <a:srgbClr val="000000"/>
              </a:solidFill>
              <a:latin typeface="Calibri" charset="0"/>
              <a:ea typeface="ＭＳ Ｐゴシック" charset="-128"/>
              <a:cs typeface="+mn-cs"/>
            </a:endParaRPr>
          </a:p>
        </p:txBody>
      </p:sp>
      <p:sp>
        <p:nvSpPr>
          <p:cNvPr id="13" name="Rectangle 12"/>
          <p:cNvSpPr>
            <a:spLocks noChangeArrowheads="1"/>
          </p:cNvSpPr>
          <p:nvPr/>
        </p:nvSpPr>
        <p:spPr bwMode="auto">
          <a:xfrm>
            <a:off x="355600" y="3430588"/>
            <a:ext cx="8432800" cy="922337"/>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588" indent="-1588" algn="ctr">
              <a:defRPr/>
            </a:pPr>
            <a:r>
              <a:rPr lang="fr-FR" sz="2200">
                <a:solidFill>
                  <a:srgbClr val="C0504D"/>
                </a:solidFill>
                <a:latin typeface="Calibri" charset="0"/>
                <a:ea typeface="ＭＳ Ｐゴシック" charset="-128"/>
                <a:cs typeface="+mn-cs"/>
              </a:rPr>
              <a:t>	Journées d’immersion</a:t>
            </a:r>
            <a:endParaRPr lang="fr-FR" sz="2200" i="1">
              <a:solidFill>
                <a:srgbClr val="000000"/>
              </a:solidFill>
              <a:latin typeface="Calibri" charset="0"/>
              <a:ea typeface="ＭＳ Ｐゴシック" charset="-128"/>
              <a:cs typeface="+mn-cs"/>
            </a:endParaRPr>
          </a:p>
          <a:p>
            <a:pPr marL="1588" indent="-1588">
              <a:defRPr/>
            </a:pPr>
            <a:r>
              <a:rPr lang="fr-FR" sz="1600" i="1">
                <a:solidFill>
                  <a:srgbClr val="000000"/>
                </a:solidFill>
                <a:latin typeface="Calibri" charset="0"/>
                <a:ea typeface="ＭＳ Ｐゴシック" charset="-128"/>
                <a:cs typeface="+mn-cs"/>
              </a:rPr>
              <a:t>Novembre- janvier 	</a:t>
            </a:r>
            <a:r>
              <a:rPr lang="fr-FR" sz="1600">
                <a:solidFill>
                  <a:srgbClr val="000000"/>
                </a:solidFill>
                <a:latin typeface="Calibri" charset="0"/>
                <a:ea typeface="ＭＳ Ｐゴシック" charset="-128"/>
                <a:cs typeface="+mn-cs"/>
              </a:rPr>
              <a:t>une journée auprès d’un ancien auditeur choisi par l’IHEST.</a:t>
            </a:r>
            <a:r>
              <a:rPr lang="fr-FR" sz="1600" i="1">
                <a:solidFill>
                  <a:srgbClr val="000000"/>
                </a:solidFill>
                <a:latin typeface="Calibri" charset="0"/>
                <a:ea typeface="ＭＳ Ｐゴシック" charset="-128"/>
                <a:cs typeface="+mn-cs"/>
              </a:rPr>
              <a:t>	</a:t>
            </a:r>
            <a:r>
              <a:rPr lang="fr-FR" sz="1600" b="1">
                <a:solidFill>
                  <a:srgbClr val="000000"/>
                </a:solidFill>
                <a:latin typeface="Calibri" charset="0"/>
                <a:ea typeface="ＭＳ Ｐゴシック" charset="-128"/>
                <a:cs typeface="+mn-cs"/>
              </a:rPr>
              <a:t/>
            </a:r>
            <a:br>
              <a:rPr lang="fr-FR" sz="1600" b="1">
                <a:solidFill>
                  <a:srgbClr val="000000"/>
                </a:solidFill>
                <a:latin typeface="Calibri" charset="0"/>
                <a:ea typeface="ＭＳ Ｐゴシック" charset="-128"/>
                <a:cs typeface="+mn-cs"/>
              </a:rPr>
            </a:br>
            <a:endParaRPr lang="fr-FR" sz="1600">
              <a:solidFill>
                <a:srgbClr val="000000"/>
              </a:solidFill>
              <a:latin typeface="Calibri" charset="0"/>
              <a:ea typeface="ＭＳ Ｐゴシック" charset="-128"/>
              <a:cs typeface="+mn-cs"/>
            </a:endParaRPr>
          </a:p>
        </p:txBody>
      </p:sp>
      <p:sp>
        <p:nvSpPr>
          <p:cNvPr id="18" name="Rectangle 17"/>
          <p:cNvSpPr>
            <a:spLocks noChangeArrowheads="1"/>
          </p:cNvSpPr>
          <p:nvPr/>
        </p:nvSpPr>
        <p:spPr bwMode="auto">
          <a:xfrm>
            <a:off x="355600" y="4352925"/>
            <a:ext cx="8432800" cy="815975"/>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1588" indent="-1588" algn="ctr">
              <a:spcAft>
                <a:spcPts val="600"/>
              </a:spcAft>
              <a:defRPr/>
            </a:pPr>
            <a:r>
              <a:rPr lang="fr-FR" sz="1600" i="1" dirty="0">
                <a:solidFill>
                  <a:srgbClr val="000000"/>
                </a:solidFill>
                <a:latin typeface="Calibri" charset="0"/>
                <a:ea typeface="ＭＳ Ｐゴシック" charset="-128"/>
                <a:cs typeface="+mn-cs"/>
              </a:rPr>
              <a:t>	</a:t>
            </a:r>
            <a:r>
              <a:rPr lang="fr-FR" sz="2200" dirty="0">
                <a:solidFill>
                  <a:srgbClr val="C0504D"/>
                </a:solidFill>
                <a:latin typeface="Calibri" charset="0"/>
                <a:ea typeface="ＭＳ Ｐゴシック" charset="-128"/>
                <a:cs typeface="+mn-cs"/>
              </a:rPr>
              <a:t>Les ateliers</a:t>
            </a:r>
            <a:endParaRPr lang="fr-FR" sz="2200" dirty="0" smtClean="0">
              <a:solidFill>
                <a:srgbClr val="C0504D"/>
              </a:solidFill>
              <a:latin typeface="Calibri" charset="0"/>
              <a:ea typeface="ＭＳ Ｐゴシック" charset="-128"/>
              <a:cs typeface="+mn-cs"/>
            </a:endParaRPr>
          </a:p>
          <a:p>
            <a:pPr marL="1588" indent="-1588">
              <a:spcAft>
                <a:spcPts val="600"/>
              </a:spcAft>
              <a:defRPr/>
            </a:pPr>
            <a:r>
              <a:rPr lang="fr-FR" sz="1600" i="1" dirty="0" err="1" smtClean="0">
                <a:solidFill>
                  <a:srgbClr val="000000"/>
                </a:solidFill>
                <a:latin typeface="Calibri" charset="0"/>
                <a:ea typeface="ＭＳ Ｐゴシック" charset="-128"/>
                <a:cs typeface="+mn-cs"/>
              </a:rPr>
              <a:t>Décembre-mars</a:t>
            </a:r>
            <a:r>
              <a:rPr lang="fr-FR" sz="2000" i="1" dirty="0" smtClean="0">
                <a:solidFill>
                  <a:srgbClr val="000000"/>
                </a:solidFill>
                <a:latin typeface="Calibri" charset="0"/>
                <a:ea typeface="ＭＳ Ｐゴシック" charset="-128"/>
                <a:cs typeface="+mn-cs"/>
              </a:rPr>
              <a:t>		</a:t>
            </a:r>
            <a:r>
              <a:rPr lang="fr-FR" sz="1600" i="1" dirty="0" smtClean="0">
                <a:solidFill>
                  <a:srgbClr val="000000"/>
                </a:solidFill>
                <a:latin typeface="Calibri" charset="0"/>
                <a:ea typeface="ＭＳ Ｐゴシック" charset="-128"/>
                <a:cs typeface="+mn-cs"/>
              </a:rPr>
              <a:t>4 groupes </a:t>
            </a:r>
            <a:r>
              <a:rPr lang="fr-FR" sz="1600" i="1" dirty="0">
                <a:solidFill>
                  <a:srgbClr val="000000"/>
                </a:solidFill>
                <a:latin typeface="Calibri" charset="0"/>
                <a:ea typeface="ＭＳ Ｐゴシック" charset="-128"/>
                <a:cs typeface="+mn-cs"/>
              </a:rPr>
              <a:t>d’auditeurs,</a:t>
            </a:r>
            <a:r>
              <a:rPr lang="fr-FR" sz="1600" i="1" dirty="0" smtClean="0">
                <a:solidFill>
                  <a:srgbClr val="000000"/>
                </a:solidFill>
                <a:latin typeface="Calibri" charset="0"/>
                <a:ea typeface="ＭＳ Ｐゴシック" charset="-128"/>
                <a:cs typeface="+mn-cs"/>
              </a:rPr>
              <a:t> 4 thèmes </a:t>
            </a:r>
            <a:endParaRPr lang="fr-FR" sz="1600" dirty="0">
              <a:solidFill>
                <a:srgbClr val="C0504D"/>
              </a:solidFill>
              <a:latin typeface="Calibri" charset="0"/>
              <a:ea typeface="ＭＳ Ｐゴシック" charset="-128"/>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9" name="Rectangle 2"/>
          <p:cNvSpPr txBox="1">
            <a:spLocks noChangeArrowheads="1"/>
          </p:cNvSpPr>
          <p:nvPr/>
        </p:nvSpPr>
        <p:spPr bwMode="auto">
          <a:xfrm>
            <a:off x="685800" y="566738"/>
            <a:ext cx="7772400" cy="573087"/>
          </a:xfrm>
          <a:prstGeom prst="rect">
            <a:avLst/>
          </a:prstGeom>
          <a:noFill/>
          <a:ln w="9525">
            <a:noFill/>
            <a:miter lim="800000"/>
            <a:headEnd/>
            <a:tailEnd/>
          </a:ln>
        </p:spPr>
        <p:txBody>
          <a:bodyPr/>
          <a:lstStyle/>
          <a:p>
            <a:pPr algn="ctr" defTabSz="914400"/>
            <a:r>
              <a:rPr lang="fr-FR" sz="2800">
                <a:solidFill>
                  <a:schemeClr val="tx2"/>
                </a:solidFill>
                <a:latin typeface="Calibri" pitchFamily="34" charset="0"/>
              </a:rPr>
              <a:t>Le cycle national 2012-2013</a:t>
            </a:r>
          </a:p>
        </p:txBody>
      </p:sp>
      <p:sp>
        <p:nvSpPr>
          <p:cNvPr id="5" name="Rectangle 3"/>
          <p:cNvSpPr txBox="1">
            <a:spLocks noChangeArrowheads="1"/>
          </p:cNvSpPr>
          <p:nvPr/>
        </p:nvSpPr>
        <p:spPr bwMode="auto">
          <a:xfrm>
            <a:off x="685800" y="1420813"/>
            <a:ext cx="7772400" cy="4683125"/>
          </a:xfrm>
          <a:prstGeom prst="rect">
            <a:avLst/>
          </a:prstGeom>
          <a:noFill/>
          <a:ln w="9525">
            <a:noFill/>
            <a:miter lim="800000"/>
            <a:headEnd/>
            <a:tailEnd/>
          </a:ln>
          <a:effectLst/>
        </p:spPr>
        <p:txBody>
          <a:bodyPr/>
          <a:lstStyle/>
          <a:p>
            <a:pPr marL="342900" indent="-342900" defTabSz="914400">
              <a:lnSpc>
                <a:spcPct val="90000"/>
              </a:lnSpc>
              <a:spcBef>
                <a:spcPts val="0"/>
              </a:spcBef>
              <a:buFontTx/>
              <a:buChar char="•"/>
              <a:defRPr/>
            </a:pPr>
            <a:endParaRPr lang="fr-FR" sz="2200" kern="0" dirty="0">
              <a:latin typeface="+mn-lt"/>
              <a:ea typeface="+mn-ea"/>
              <a:cs typeface="+mn-cs"/>
            </a:endParaRPr>
          </a:p>
        </p:txBody>
      </p:sp>
      <p:pic>
        <p:nvPicPr>
          <p:cNvPr id="78851" name="Image 10" descr="2012-2013-auditeurs.jpg"/>
          <p:cNvPicPr>
            <a:picLocks noChangeAspect="1"/>
          </p:cNvPicPr>
          <p:nvPr/>
        </p:nvPicPr>
        <p:blipFill>
          <a:blip r:embed="rId2"/>
          <a:srcRect/>
          <a:stretch>
            <a:fillRect/>
          </a:stretch>
        </p:blipFill>
        <p:spPr bwMode="auto">
          <a:xfrm>
            <a:off x="0" y="254000"/>
            <a:ext cx="9144000" cy="6392863"/>
          </a:xfrm>
          <a:prstGeom prst="rect">
            <a:avLst/>
          </a:prstGeom>
          <a:noFill/>
          <a:ln w="9525">
            <a:noFill/>
            <a:miter lim="800000"/>
            <a:headEnd/>
            <a:tailEnd/>
          </a:ln>
        </p:spPr>
      </p:pic>
      <p:pic>
        <p:nvPicPr>
          <p:cNvPr id="6" name="Image 5" descr="calendrier-auditeurs-2013-2014.png"/>
          <p:cNvPicPr>
            <a:picLocks noChangeAspect="1"/>
          </p:cNvPicPr>
          <p:nvPr/>
        </p:nvPicPr>
        <p:blipFill>
          <a:blip r:embed="rId3"/>
          <a:stretch>
            <a:fillRect/>
          </a:stretch>
        </p:blipFill>
        <p:spPr>
          <a:xfrm>
            <a:off x="0" y="196259"/>
            <a:ext cx="9144000" cy="6465482"/>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377825" y="2324100"/>
            <a:ext cx="8432800" cy="3631763"/>
          </a:xfrm>
          <a:prstGeom prst="rect">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spAutoFit/>
          </a:bodyPr>
          <a:lstStyle/>
          <a:p>
            <a:pPr marL="2870200" indent="-2870200">
              <a:defRPr/>
            </a:pPr>
            <a:endParaRPr lang="fr-FR" sz="1600" i="1" dirty="0">
              <a:solidFill>
                <a:srgbClr val="000000"/>
              </a:solidFill>
              <a:latin typeface="Calibri" charset="0"/>
              <a:ea typeface="ＭＳ Ｐゴシック" charset="-128"/>
              <a:cs typeface="+mn-cs"/>
            </a:endParaRPr>
          </a:p>
          <a:p>
            <a:pPr marL="2870200" indent="-2870200">
              <a:spcAft>
                <a:spcPts val="1200"/>
              </a:spcAft>
              <a:defRPr/>
            </a:pPr>
            <a:r>
              <a:rPr lang="fr-FR" sz="1600" i="1" dirty="0">
                <a:solidFill>
                  <a:srgbClr val="000000"/>
                </a:solidFill>
                <a:latin typeface="Arial"/>
                <a:ea typeface="ＭＳ Ｐゴシック" charset="-128"/>
                <a:cs typeface="Arial"/>
              </a:rPr>
              <a:t>A chaque session 	</a:t>
            </a:r>
            <a:r>
              <a:rPr lang="fr-FR" sz="1600" b="1" dirty="0">
                <a:solidFill>
                  <a:srgbClr val="C0504D"/>
                </a:solidFill>
                <a:latin typeface="Arial"/>
                <a:ea typeface="ＭＳ Ｐゴシック" charset="-128"/>
                <a:cs typeface="Arial"/>
              </a:rPr>
              <a:t>Evaluation </a:t>
            </a:r>
            <a:r>
              <a:rPr lang="fr-FR" sz="1600" i="1" dirty="0">
                <a:solidFill>
                  <a:srgbClr val="C0504D"/>
                </a:solidFill>
                <a:latin typeface="Arial"/>
                <a:ea typeface="ＭＳ Ｐゴシック" charset="-128"/>
                <a:cs typeface="Arial"/>
              </a:rPr>
              <a:t>(individuelle)</a:t>
            </a:r>
          </a:p>
          <a:p>
            <a:pPr marL="2870200" indent="-2870200">
              <a:spcAft>
                <a:spcPts val="1200"/>
              </a:spcAft>
              <a:defRPr/>
            </a:pPr>
            <a:r>
              <a:rPr lang="fr-FR" sz="1600" i="1" dirty="0" err="1">
                <a:solidFill>
                  <a:srgbClr val="000000"/>
                </a:solidFill>
                <a:latin typeface="Arial"/>
                <a:ea typeface="ＭＳ Ｐゴシック" charset="-128"/>
                <a:cs typeface="Arial"/>
              </a:rPr>
              <a:t>Octobre</a:t>
            </a:r>
            <a:r>
              <a:rPr lang="fr-FR" sz="1600" i="1" dirty="0" err="1" smtClean="0">
                <a:solidFill>
                  <a:srgbClr val="000000"/>
                </a:solidFill>
                <a:latin typeface="Arial"/>
                <a:ea typeface="ＭＳ Ｐゴシック" charset="-128"/>
                <a:cs typeface="Arial"/>
              </a:rPr>
              <a:t>-novembre</a:t>
            </a:r>
            <a:r>
              <a:rPr lang="fr-FR" sz="1600" i="1" dirty="0" smtClean="0">
                <a:solidFill>
                  <a:srgbClr val="000000"/>
                </a:solidFill>
                <a:latin typeface="Arial"/>
                <a:ea typeface="ＭＳ Ｐゴシック" charset="-128"/>
                <a:cs typeface="Arial"/>
              </a:rPr>
              <a:t>	</a:t>
            </a:r>
            <a:r>
              <a:rPr lang="fr-FR" sz="1600" b="1" dirty="0">
                <a:solidFill>
                  <a:srgbClr val="C0504D"/>
                </a:solidFill>
                <a:latin typeface="Arial"/>
                <a:ea typeface="ＭＳ Ｐゴシック" charset="-128"/>
                <a:cs typeface="Arial"/>
              </a:rPr>
              <a:t>Réflexions partagées</a:t>
            </a:r>
            <a:endParaRPr lang="fr-FR" sz="1600" b="1" dirty="0" smtClean="0">
              <a:solidFill>
                <a:srgbClr val="C0504D"/>
              </a:solidFill>
              <a:latin typeface="Arial"/>
              <a:ea typeface="ＭＳ Ｐゴシック" charset="-128"/>
              <a:cs typeface="Arial"/>
            </a:endParaRPr>
          </a:p>
          <a:p>
            <a:pPr marL="2870200" indent="-2870200">
              <a:spcAft>
                <a:spcPts val="1200"/>
              </a:spcAft>
              <a:defRPr/>
            </a:pPr>
            <a:r>
              <a:rPr lang="fr-FR" sz="1600" i="1" dirty="0" smtClean="0">
                <a:solidFill>
                  <a:srgbClr val="000000"/>
                </a:solidFill>
                <a:latin typeface="Arial"/>
                <a:ea typeface="ＭＳ Ｐゴシック" charset="-128"/>
                <a:cs typeface="Arial"/>
              </a:rPr>
              <a:t>Janvier	</a:t>
            </a:r>
            <a:r>
              <a:rPr lang="fr-FR" sz="1600" b="1" dirty="0" smtClean="0">
                <a:solidFill>
                  <a:srgbClr val="C0504D"/>
                </a:solidFill>
                <a:latin typeface="Arial"/>
                <a:ea typeface="ＭＳ Ｐゴシック" charset="-128"/>
                <a:cs typeface="Arial"/>
              </a:rPr>
              <a:t>Posters </a:t>
            </a:r>
            <a:r>
              <a:rPr lang="fr-FR" sz="1600" b="1" dirty="0">
                <a:solidFill>
                  <a:srgbClr val="C0504D"/>
                </a:solidFill>
                <a:latin typeface="Arial"/>
                <a:ea typeface="ＭＳ Ｐゴシック" charset="-128"/>
                <a:cs typeface="Arial"/>
              </a:rPr>
              <a:t>sur les questions issues des réflexions partagées </a:t>
            </a:r>
            <a:endParaRPr lang="fr-FR" sz="1600" b="1" dirty="0" smtClean="0">
              <a:solidFill>
                <a:srgbClr val="000000"/>
              </a:solidFill>
              <a:latin typeface="Arial"/>
              <a:ea typeface="ＭＳ Ｐゴシック" charset="-128"/>
              <a:cs typeface="Arial"/>
            </a:endParaRPr>
          </a:p>
          <a:p>
            <a:pPr marL="2870200" indent="-2870200">
              <a:spcAft>
                <a:spcPts val="1200"/>
              </a:spcAft>
              <a:defRPr/>
            </a:pPr>
            <a:r>
              <a:rPr lang="fr-FR" sz="1600" i="1" dirty="0" smtClean="0">
                <a:solidFill>
                  <a:srgbClr val="000000"/>
                </a:solidFill>
                <a:latin typeface="Arial"/>
                <a:ea typeface="ＭＳ Ｐゴシック" charset="-128"/>
                <a:cs typeface="Arial"/>
              </a:rPr>
              <a:t>Février</a:t>
            </a:r>
            <a:r>
              <a:rPr lang="fr-FR" sz="1600" b="1" dirty="0" smtClean="0">
                <a:solidFill>
                  <a:srgbClr val="000000"/>
                </a:solidFill>
                <a:latin typeface="Arial"/>
                <a:ea typeface="ＭＳ Ｐゴシック" charset="-128"/>
                <a:cs typeface="Arial"/>
              </a:rPr>
              <a:t>	</a:t>
            </a:r>
            <a:r>
              <a:rPr lang="fr-FR" sz="1600" b="1" dirty="0">
                <a:solidFill>
                  <a:schemeClr val="accent2"/>
                </a:solidFill>
                <a:latin typeface="Arial"/>
                <a:ea typeface="ＭＳ Ｐゴシック" charset="-128"/>
                <a:cs typeface="Arial"/>
              </a:rPr>
              <a:t>Carnets du voyage d’études en</a:t>
            </a:r>
            <a:r>
              <a:rPr lang="fr-FR" sz="1600" b="1" dirty="0" smtClean="0">
                <a:solidFill>
                  <a:schemeClr val="accent2"/>
                </a:solidFill>
                <a:latin typeface="Arial"/>
                <a:ea typeface="ＭＳ Ｐゴシック" charset="-128"/>
                <a:cs typeface="Arial"/>
              </a:rPr>
              <a:t> Autriche</a:t>
            </a:r>
          </a:p>
          <a:p>
            <a:pPr marL="2870200" indent="-2870200">
              <a:spcAft>
                <a:spcPts val="1200"/>
              </a:spcAft>
              <a:defRPr/>
            </a:pPr>
            <a:r>
              <a:rPr lang="fr-FR" sz="1600" i="1" dirty="0" smtClean="0">
                <a:solidFill>
                  <a:srgbClr val="000000"/>
                </a:solidFill>
                <a:latin typeface="Arial"/>
                <a:ea typeface="ＭＳ Ｐゴシック" charset="-128"/>
                <a:cs typeface="Arial"/>
              </a:rPr>
              <a:t>Avril</a:t>
            </a:r>
            <a:r>
              <a:rPr lang="fr-FR" sz="1600" b="1" dirty="0" smtClean="0">
                <a:solidFill>
                  <a:srgbClr val="000000"/>
                </a:solidFill>
                <a:latin typeface="Arial"/>
                <a:ea typeface="ＭＳ Ｐゴシック" charset="-128"/>
                <a:cs typeface="Arial"/>
              </a:rPr>
              <a:t>	</a:t>
            </a:r>
            <a:r>
              <a:rPr lang="fr-FR" sz="1600" b="1" dirty="0" smtClean="0">
                <a:solidFill>
                  <a:schemeClr val="accent2"/>
                </a:solidFill>
                <a:latin typeface="Arial"/>
                <a:ea typeface="ＭＳ Ｐゴシック" charset="-128"/>
                <a:cs typeface="Arial"/>
              </a:rPr>
              <a:t>Rapports d’étonnement des ateliers</a:t>
            </a:r>
          </a:p>
          <a:p>
            <a:pPr marL="2870200" indent="-2870200">
              <a:spcAft>
                <a:spcPts val="1200"/>
              </a:spcAft>
              <a:defRPr/>
            </a:pPr>
            <a:r>
              <a:rPr lang="fr-FR" sz="1600" i="1" dirty="0" smtClean="0">
                <a:solidFill>
                  <a:srgbClr val="000000"/>
                </a:solidFill>
                <a:latin typeface="Arial"/>
                <a:ea typeface="ＭＳ Ｐゴシック" charset="-128"/>
                <a:cs typeface="Arial"/>
              </a:rPr>
              <a:t>Mai</a:t>
            </a:r>
            <a:r>
              <a:rPr lang="fr-FR" sz="1600" b="1" dirty="0">
                <a:solidFill>
                  <a:srgbClr val="000000"/>
                </a:solidFill>
                <a:latin typeface="Arial"/>
                <a:ea typeface="ＭＳ Ｐゴシック" charset="-128"/>
                <a:cs typeface="Arial"/>
              </a:rPr>
              <a:t>	</a:t>
            </a:r>
            <a:r>
              <a:rPr lang="fr-FR" sz="1600" b="1" dirty="0">
                <a:solidFill>
                  <a:schemeClr val="accent2"/>
                </a:solidFill>
                <a:latin typeface="Arial"/>
                <a:ea typeface="ＭＳ Ｐゴシック" charset="-128"/>
                <a:cs typeface="Arial"/>
              </a:rPr>
              <a:t>Carnets du voyage d’études</a:t>
            </a:r>
            <a:r>
              <a:rPr lang="fr-FR" sz="1600" b="1" dirty="0" smtClean="0">
                <a:solidFill>
                  <a:schemeClr val="accent2"/>
                </a:solidFill>
                <a:latin typeface="Arial"/>
                <a:ea typeface="ＭＳ Ｐゴシック" charset="-128"/>
                <a:cs typeface="Arial"/>
              </a:rPr>
              <a:t> aux États</a:t>
            </a:r>
            <a:r>
              <a:rPr lang="fr-FR" sz="1600" b="1" dirty="0" smtClean="0">
                <a:solidFill>
                  <a:schemeClr val="accent2"/>
                </a:solidFill>
                <a:latin typeface="Arial"/>
                <a:ea typeface="ＭＳ Ｐゴシック" charset="-128"/>
                <a:cs typeface="Arial"/>
              </a:rPr>
              <a:t>-Unis</a:t>
            </a:r>
            <a:endParaRPr lang="fr-FR" sz="1600" dirty="0" smtClean="0">
              <a:solidFill>
                <a:schemeClr val="accent2"/>
              </a:solidFill>
              <a:latin typeface="Arial"/>
              <a:ea typeface="ＭＳ Ｐゴシック" charset="-128"/>
              <a:cs typeface="Arial"/>
            </a:endParaRPr>
          </a:p>
          <a:p>
            <a:pPr marL="2870200" indent="-2870200">
              <a:spcAft>
                <a:spcPts val="1200"/>
              </a:spcAft>
              <a:defRPr/>
            </a:pPr>
            <a:r>
              <a:rPr lang="fr-FR" sz="1600" i="1" dirty="0" smtClean="0">
                <a:solidFill>
                  <a:srgbClr val="000000"/>
                </a:solidFill>
                <a:latin typeface="Arial"/>
                <a:ea typeface="ＭＳ Ｐゴシック" charset="-128"/>
                <a:cs typeface="Arial"/>
              </a:rPr>
              <a:t>Juin </a:t>
            </a:r>
            <a:r>
              <a:rPr lang="fr-FR" sz="1600" b="1" dirty="0">
                <a:solidFill>
                  <a:srgbClr val="000000"/>
                </a:solidFill>
                <a:latin typeface="Arial"/>
                <a:ea typeface="ＭＳ Ｐゴシック" charset="-128"/>
                <a:cs typeface="Arial"/>
              </a:rPr>
              <a:t>	</a:t>
            </a:r>
            <a:r>
              <a:rPr lang="fr-FR" sz="1600" b="1" dirty="0">
                <a:solidFill>
                  <a:schemeClr val="accent2"/>
                </a:solidFill>
                <a:latin typeface="Arial"/>
                <a:ea typeface="ＭＳ Ｐゴシック" charset="-128"/>
                <a:cs typeface="Arial"/>
              </a:rPr>
              <a:t>Session officielle de </a:t>
            </a:r>
            <a:r>
              <a:rPr lang="fr-FR" sz="1600" b="1" dirty="0" smtClean="0">
                <a:solidFill>
                  <a:schemeClr val="accent2"/>
                </a:solidFill>
                <a:latin typeface="Arial"/>
                <a:ea typeface="ＭＳ Ｐゴシック" charset="-128"/>
                <a:cs typeface="Arial"/>
              </a:rPr>
              <a:t>clôture</a:t>
            </a:r>
            <a:endParaRPr lang="fr-FR" sz="1600" dirty="0" smtClean="0">
              <a:solidFill>
                <a:schemeClr val="accent2"/>
              </a:solidFill>
              <a:latin typeface="Arial"/>
              <a:ea typeface="ＭＳ Ｐゴシック" charset="-128"/>
              <a:cs typeface="Arial"/>
            </a:endParaRPr>
          </a:p>
          <a:p>
            <a:pPr marL="2870200" indent="-2870200">
              <a:spcAft>
                <a:spcPts val="1200"/>
              </a:spcAft>
              <a:defRPr/>
            </a:pPr>
            <a:r>
              <a:rPr lang="fr-FR" sz="1600" i="1" dirty="0">
                <a:solidFill>
                  <a:srgbClr val="000000"/>
                </a:solidFill>
                <a:latin typeface="Arial"/>
                <a:ea typeface="ＭＳ Ｐゴシック" charset="-128"/>
                <a:cs typeface="Arial"/>
              </a:rPr>
              <a:t>Juin</a:t>
            </a:r>
            <a:r>
              <a:rPr lang="fr-FR" sz="1600" b="1" dirty="0">
                <a:solidFill>
                  <a:srgbClr val="000000"/>
                </a:solidFill>
                <a:latin typeface="Arial"/>
                <a:ea typeface="ＭＳ Ｐゴシック" charset="-128"/>
                <a:cs typeface="Arial"/>
              </a:rPr>
              <a:t>	</a:t>
            </a:r>
            <a:r>
              <a:rPr lang="fr-FR" sz="1600" b="1" dirty="0">
                <a:solidFill>
                  <a:schemeClr val="accent2"/>
                </a:solidFill>
                <a:latin typeface="Arial"/>
                <a:ea typeface="ＭＳ Ｐゴシック" charset="-128"/>
                <a:cs typeface="Arial"/>
              </a:rPr>
              <a:t>Evaluation finale </a:t>
            </a:r>
            <a:r>
              <a:rPr lang="fr-FR" sz="1600" i="1" dirty="0">
                <a:solidFill>
                  <a:srgbClr val="C0504D"/>
                </a:solidFill>
                <a:latin typeface="Arial"/>
                <a:ea typeface="ＭＳ Ｐゴシック" charset="-128"/>
                <a:cs typeface="Arial"/>
              </a:rPr>
              <a:t>(individuelle)</a:t>
            </a:r>
            <a:endParaRPr lang="fr-FR" sz="1600" dirty="0">
              <a:solidFill>
                <a:schemeClr val="accent2"/>
              </a:solidFill>
              <a:latin typeface="Arial"/>
              <a:ea typeface="ＭＳ Ｐゴシック" charset="-128"/>
              <a:cs typeface="Arial"/>
            </a:endParaRPr>
          </a:p>
        </p:txBody>
      </p:sp>
      <p:sp>
        <p:nvSpPr>
          <p:cNvPr id="79874" name="Rectangle 2"/>
          <p:cNvSpPr txBox="1">
            <a:spLocks noChangeArrowheads="1"/>
          </p:cNvSpPr>
          <p:nvPr/>
        </p:nvSpPr>
        <p:spPr bwMode="auto">
          <a:xfrm>
            <a:off x="685800" y="1016000"/>
            <a:ext cx="7772400" cy="573088"/>
          </a:xfrm>
          <a:prstGeom prst="rect">
            <a:avLst/>
          </a:prstGeom>
          <a:noFill/>
          <a:ln w="9525">
            <a:noFill/>
            <a:miter lim="800000"/>
            <a:headEnd/>
            <a:tailEnd/>
          </a:ln>
        </p:spPr>
        <p:txBody>
          <a:bodyPr/>
          <a:lstStyle/>
          <a:p>
            <a:pPr algn="ctr" defTabSz="914400"/>
            <a:r>
              <a:rPr lang="fr-FR" sz="2800" dirty="0">
                <a:solidFill>
                  <a:schemeClr val="tx2"/>
                </a:solidFill>
                <a:latin typeface="Calibri" pitchFamily="34" charset="0"/>
              </a:rPr>
              <a:t>Vos productions </a:t>
            </a:r>
          </a:p>
          <a:p>
            <a:pPr algn="ctr" defTabSz="914400"/>
            <a:r>
              <a:rPr lang="fr-FR" sz="2800" dirty="0">
                <a:solidFill>
                  <a:schemeClr val="tx2"/>
                </a:solidFill>
                <a:latin typeface="Calibri" pitchFamily="34" charset="0"/>
              </a:rPr>
              <a:t>individuelles et collectives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Espace réservé du contenu 2"/>
          <p:cNvSpPr>
            <a:spLocks noGrp="1"/>
          </p:cNvSpPr>
          <p:nvPr>
            <p:ph idx="4294967295"/>
          </p:nvPr>
        </p:nvSpPr>
        <p:spPr bwMode="auto">
          <a:xfrm>
            <a:off x="457200" y="2844801"/>
            <a:ext cx="8229600" cy="2451100"/>
          </a:xfrm>
          <a:prstGeom prst="rect">
            <a:avLst/>
          </a:prstGeom>
          <a:noFill/>
          <a:ln>
            <a:miter lim="800000"/>
            <a:headEnd/>
            <a:tailEnd/>
          </a:ln>
        </p:spPr>
        <p:txBody>
          <a:bodyPr/>
          <a:lstStyle/>
          <a:p>
            <a:r>
              <a:rPr lang="fr-FR" sz="2200" dirty="0" smtClean="0">
                <a:latin typeface="Arial"/>
                <a:ea typeface="ＭＳ Ｐゴシック"/>
                <a:cs typeface="Arial"/>
              </a:rPr>
              <a:t>Des réflexions découlant des thèmes des sessions, initiées par des </a:t>
            </a:r>
            <a:r>
              <a:rPr lang="fr-FR" sz="2200" dirty="0" err="1" smtClean="0">
                <a:latin typeface="Arial"/>
                <a:ea typeface="ＭＳ Ｐゴシック"/>
                <a:cs typeface="Arial"/>
              </a:rPr>
              <a:t>auditeurs-témoins</a:t>
            </a:r>
            <a:endParaRPr lang="fr-FR" sz="2200" dirty="0" smtClean="0">
              <a:latin typeface="Arial"/>
              <a:ea typeface="ＭＳ Ｐゴシック"/>
              <a:cs typeface="Arial"/>
            </a:endParaRPr>
          </a:p>
          <a:p>
            <a:endParaRPr lang="fr-FR" sz="2200" dirty="0" smtClean="0">
              <a:latin typeface="Arial"/>
              <a:ea typeface="ＭＳ Ｐゴシック"/>
              <a:cs typeface="Arial"/>
            </a:endParaRPr>
          </a:p>
          <a:p>
            <a:r>
              <a:rPr lang="fr-FR" sz="2200" dirty="0" smtClean="0">
                <a:latin typeface="Arial"/>
                <a:ea typeface="ＭＳ Ｐゴシック"/>
                <a:cs typeface="Arial"/>
              </a:rPr>
              <a:t>Un travail coopératif sur le numérique, l’innovation et les sciences ; les </a:t>
            </a:r>
            <a:r>
              <a:rPr lang="fr-FR" sz="2200" dirty="0" smtClean="0">
                <a:latin typeface="Arial"/>
                <a:ea typeface="ＭＳ Ｐゴシック"/>
                <a:cs typeface="Arial"/>
              </a:rPr>
              <a:t>changements </a:t>
            </a:r>
            <a:r>
              <a:rPr lang="fr-FR" sz="2200" dirty="0" smtClean="0">
                <a:latin typeface="Arial"/>
                <a:ea typeface="ＭＳ Ｐゴシック"/>
                <a:cs typeface="Arial"/>
              </a:rPr>
              <a:t>sociaux, les évolutions industrielles, économiques, le besoin d’accompagnement, de formation, etc., dans une séance de posters</a:t>
            </a:r>
          </a:p>
          <a:p>
            <a:endParaRPr lang="fr-FR" sz="2200" dirty="0" smtClean="0">
              <a:latin typeface="Arial"/>
              <a:ea typeface="ＭＳ Ｐゴシック"/>
              <a:cs typeface="Arial"/>
            </a:endParaRPr>
          </a:p>
        </p:txBody>
      </p:sp>
      <p:sp>
        <p:nvSpPr>
          <p:cNvPr id="80899" name="Rectangle 2"/>
          <p:cNvSpPr txBox="1">
            <a:spLocks noChangeArrowheads="1"/>
          </p:cNvSpPr>
          <p:nvPr/>
        </p:nvSpPr>
        <p:spPr bwMode="auto">
          <a:xfrm>
            <a:off x="685800" y="1016000"/>
            <a:ext cx="7772400" cy="573088"/>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Les réflexions partagées et les posters :</a:t>
            </a:r>
            <a:r>
              <a:rPr lang="fr-FR" sz="2800" dirty="0" smtClean="0">
                <a:solidFill>
                  <a:schemeClr val="tx2"/>
                </a:solidFill>
                <a:latin typeface="Arial"/>
                <a:cs typeface="Arial"/>
              </a:rPr>
              <a:t> </a:t>
            </a:r>
          </a:p>
          <a:p>
            <a:pPr algn="ctr" defTabSz="914400"/>
            <a:r>
              <a:rPr lang="fr-FR" sz="2800" dirty="0" smtClean="0">
                <a:solidFill>
                  <a:schemeClr val="tx2"/>
                </a:solidFill>
                <a:latin typeface="Arial"/>
                <a:cs typeface="Arial"/>
              </a:rPr>
              <a:t>penser les relations </a:t>
            </a:r>
            <a:r>
              <a:rPr lang="fr-FR" sz="2800" dirty="0" err="1">
                <a:solidFill>
                  <a:schemeClr val="tx2"/>
                </a:solidFill>
                <a:latin typeface="Arial"/>
                <a:cs typeface="Arial"/>
              </a:rPr>
              <a:t>sciences-</a:t>
            </a:r>
            <a:r>
              <a:rPr lang="fr-FR" sz="2800" dirty="0" err="1" smtClean="0">
                <a:solidFill>
                  <a:schemeClr val="tx2"/>
                </a:solidFill>
                <a:latin typeface="Arial"/>
                <a:cs typeface="Arial"/>
              </a:rPr>
              <a:t>société</a:t>
            </a:r>
            <a:r>
              <a:rPr lang="fr-FR" sz="2800" dirty="0" smtClean="0">
                <a:solidFill>
                  <a:schemeClr val="tx2"/>
                </a:solidFill>
                <a:latin typeface="Arial"/>
                <a:cs typeface="Arial"/>
              </a:rPr>
              <a:t> </a:t>
            </a:r>
            <a:br>
              <a:rPr lang="fr-FR" sz="2800" dirty="0" smtClean="0">
                <a:solidFill>
                  <a:schemeClr val="tx2"/>
                </a:solidFill>
                <a:latin typeface="Arial"/>
                <a:cs typeface="Arial"/>
              </a:rPr>
            </a:br>
            <a:r>
              <a:rPr lang="fr-FR" sz="2800" dirty="0" smtClean="0">
                <a:solidFill>
                  <a:schemeClr val="tx2"/>
                </a:solidFill>
                <a:latin typeface="Arial"/>
                <a:cs typeface="Arial"/>
              </a:rPr>
              <a:t>au filtre du numérique</a:t>
            </a:r>
            <a:endParaRPr lang="fr-FR" sz="2800" dirty="0">
              <a:solidFill>
                <a:schemeClr val="tx2"/>
              </a:solidFill>
              <a:latin typeface="Arial"/>
              <a:cs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2"/>
          <p:cNvSpPr>
            <a:spLocks noGrp="1" noChangeArrowheads="1"/>
          </p:cNvSpPr>
          <p:nvPr>
            <p:ph type="title" idx="4294967295"/>
          </p:nvPr>
        </p:nvSpPr>
        <p:spPr bwMode="auto">
          <a:xfrm>
            <a:off x="346075" y="974725"/>
            <a:ext cx="8451850" cy="446088"/>
          </a:xfrm>
          <a:prstGeom prst="rect">
            <a:avLst/>
          </a:prstGeom>
          <a:noFill/>
          <a:ln>
            <a:miter lim="800000"/>
            <a:headEnd/>
            <a:tailEnd/>
          </a:ln>
        </p:spPr>
        <p:txBody>
          <a:bodyPr/>
          <a:lstStyle/>
          <a:p>
            <a:pPr algn="l" eaLnBrk="1" hangingPunct="1"/>
            <a:r>
              <a:rPr lang="fr-FR" sz="2800" dirty="0" smtClean="0">
                <a:solidFill>
                  <a:srgbClr val="003399"/>
                </a:solidFill>
                <a:latin typeface="Arial" charset="0"/>
                <a:ea typeface="ＭＳ Ｐゴシック"/>
                <a:cs typeface="Arial" charset="0"/>
              </a:rPr>
              <a:t>Notre spécificité</a:t>
            </a:r>
            <a:r>
              <a:rPr lang="fr-FR" sz="3200" dirty="0" smtClean="0">
                <a:solidFill>
                  <a:schemeClr val="tx2"/>
                </a:solidFill>
                <a:latin typeface="Arial" charset="0"/>
                <a:ea typeface="ＭＳ Ｐゴシック"/>
                <a:cs typeface="Arial" charset="0"/>
              </a:rPr>
              <a:t> </a:t>
            </a:r>
          </a:p>
        </p:txBody>
      </p:sp>
      <p:sp>
        <p:nvSpPr>
          <p:cNvPr id="21506" name="Rectangle 3"/>
          <p:cNvSpPr>
            <a:spLocks noGrp="1" noChangeArrowheads="1"/>
          </p:cNvSpPr>
          <p:nvPr>
            <p:ph type="body" idx="4294967295"/>
          </p:nvPr>
        </p:nvSpPr>
        <p:spPr bwMode="auto">
          <a:xfrm>
            <a:off x="457200" y="2116138"/>
            <a:ext cx="8229600" cy="2201862"/>
          </a:xfrm>
          <a:prstGeom prst="rect">
            <a:avLst/>
          </a:prstGeom>
          <a:noFill/>
          <a:ln>
            <a:miter lim="800000"/>
            <a:headEnd/>
            <a:tailEnd/>
          </a:ln>
        </p:spPr>
        <p:txBody>
          <a:bodyPr/>
          <a:lstStyle/>
          <a:p>
            <a:pPr eaLnBrk="1" hangingPunct="1">
              <a:spcBef>
                <a:spcPct val="0"/>
              </a:spcBef>
              <a:spcAft>
                <a:spcPts val="1800"/>
              </a:spcAft>
            </a:pPr>
            <a:r>
              <a:rPr lang="fr-FR" sz="2400" dirty="0" smtClean="0">
                <a:latin typeface="Arial" charset="0"/>
                <a:ea typeface="ＭＳ Ｐゴシック"/>
                <a:cs typeface="Arial" charset="0"/>
              </a:rPr>
              <a:t>Une acculturation mutuelle :</a:t>
            </a:r>
            <a:br>
              <a:rPr lang="fr-FR" sz="2400" dirty="0" smtClean="0">
                <a:latin typeface="Arial" charset="0"/>
                <a:ea typeface="ＭＳ Ｐゴシック"/>
                <a:cs typeface="Arial" charset="0"/>
              </a:rPr>
            </a:br>
            <a:r>
              <a:rPr lang="fr-FR" sz="2400" dirty="0" smtClean="0">
                <a:latin typeface="Arial" charset="0"/>
                <a:ea typeface="ＭＳ Ｐゴシック"/>
                <a:cs typeface="Arial" charset="0"/>
              </a:rPr>
              <a:t>monde académique – entreprises – société</a:t>
            </a:r>
          </a:p>
          <a:p>
            <a:pPr eaLnBrk="1" hangingPunct="1">
              <a:spcBef>
                <a:spcPct val="0"/>
              </a:spcBef>
              <a:spcAft>
                <a:spcPts val="1800"/>
              </a:spcAft>
            </a:pPr>
            <a:r>
              <a:rPr lang="fr-FR" sz="2400" dirty="0" smtClean="0">
                <a:latin typeface="Arial" charset="0"/>
                <a:ea typeface="ＭＳ Ｐゴシック"/>
                <a:cs typeface="Arial" charset="0"/>
              </a:rPr>
              <a:t>Une science et une société en mouvement</a:t>
            </a:r>
          </a:p>
          <a:p>
            <a:pPr eaLnBrk="1" hangingPunct="1">
              <a:spcBef>
                <a:spcPct val="0"/>
              </a:spcBef>
              <a:spcAft>
                <a:spcPts val="1800"/>
              </a:spcAft>
            </a:pPr>
            <a:r>
              <a:rPr lang="fr-FR" sz="2400" dirty="0" smtClean="0">
                <a:latin typeface="Arial" charset="0"/>
                <a:ea typeface="ＭＳ Ｐゴシック"/>
                <a:cs typeface="Arial" charset="0"/>
              </a:rPr>
              <a:t>Une formation tout au long de la vie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Espace réservé du contenu 2"/>
          <p:cNvSpPr>
            <a:spLocks noGrp="1"/>
          </p:cNvSpPr>
          <p:nvPr>
            <p:ph idx="4294967295"/>
          </p:nvPr>
        </p:nvSpPr>
        <p:spPr bwMode="auto">
          <a:xfrm>
            <a:off x="457200" y="2032000"/>
            <a:ext cx="8229600" cy="4094163"/>
          </a:xfrm>
          <a:prstGeom prst="rect">
            <a:avLst/>
          </a:prstGeom>
          <a:noFill/>
          <a:ln>
            <a:miter lim="800000"/>
            <a:headEnd/>
            <a:tailEnd/>
          </a:ln>
        </p:spPr>
        <p:txBody>
          <a:bodyPr/>
          <a:lstStyle/>
          <a:p>
            <a:endParaRPr lang="fr-FR" sz="2200" dirty="0" smtClean="0">
              <a:ea typeface="ＭＳ Ｐゴシック"/>
              <a:cs typeface="ＭＳ Ｐゴシック"/>
            </a:endParaRPr>
          </a:p>
          <a:p>
            <a:r>
              <a:rPr lang="fr-FR" sz="2000" dirty="0" smtClean="0">
                <a:latin typeface="Arial"/>
                <a:ea typeface="ＭＳ Ｐゴシック"/>
                <a:cs typeface="Arial"/>
              </a:rPr>
              <a:t>Quatre groupes de non experts du sujet</a:t>
            </a:r>
          </a:p>
          <a:p>
            <a:r>
              <a:rPr lang="fr-FR" sz="2000" dirty="0" smtClean="0">
                <a:latin typeface="Arial"/>
                <a:ea typeface="ＭＳ Ｐゴシック"/>
                <a:cs typeface="Arial"/>
              </a:rPr>
              <a:t>Des animateurs « accompagnateurs », un parrain</a:t>
            </a:r>
          </a:p>
          <a:p>
            <a:r>
              <a:rPr lang="fr-FR" sz="2000" dirty="0" smtClean="0">
                <a:latin typeface="Arial"/>
                <a:ea typeface="ＭＳ Ｐゴシック"/>
                <a:cs typeface="Arial"/>
              </a:rPr>
              <a:t>Un travail collaboratif de 4 journées</a:t>
            </a:r>
          </a:p>
          <a:p>
            <a:r>
              <a:rPr lang="fr-FR" sz="2000" dirty="0" smtClean="0">
                <a:latin typeface="Arial"/>
                <a:ea typeface="ＭＳ Ｐゴシック"/>
                <a:cs typeface="Arial"/>
              </a:rPr>
              <a:t>Une réflexion prospective à partir de l’analyse des controverses et des jeux d’acteurs</a:t>
            </a:r>
          </a:p>
          <a:p>
            <a:r>
              <a:rPr lang="fr-FR" sz="2000" dirty="0" smtClean="0">
                <a:latin typeface="Arial"/>
                <a:ea typeface="ＭＳ Ｐゴシック"/>
                <a:cs typeface="Arial"/>
              </a:rPr>
              <a:t>Une note finale à l’intention de décideurs politiques</a:t>
            </a:r>
          </a:p>
          <a:p>
            <a:r>
              <a:rPr lang="fr-FR" sz="2000" dirty="0" smtClean="0">
                <a:latin typeface="Arial"/>
                <a:ea typeface="ＭＳ Ｐゴシック"/>
                <a:cs typeface="Arial"/>
              </a:rPr>
              <a:t>Une mise en débat lors de la séance de clôture</a:t>
            </a:r>
          </a:p>
        </p:txBody>
      </p:sp>
      <p:sp>
        <p:nvSpPr>
          <p:cNvPr id="81923" name="Rectangle 2"/>
          <p:cNvSpPr txBox="1">
            <a:spLocks noChangeArrowheads="1"/>
          </p:cNvSpPr>
          <p:nvPr/>
        </p:nvSpPr>
        <p:spPr bwMode="auto">
          <a:xfrm>
            <a:off x="685800" y="1016000"/>
            <a:ext cx="7772400" cy="573088"/>
          </a:xfrm>
          <a:prstGeom prst="rect">
            <a:avLst/>
          </a:prstGeom>
          <a:noFill/>
          <a:ln w="9525">
            <a:noFill/>
            <a:miter lim="800000"/>
            <a:headEnd/>
            <a:tailEnd/>
          </a:ln>
        </p:spPr>
        <p:txBody>
          <a:bodyPr/>
          <a:lstStyle/>
          <a:p>
            <a:pPr algn="ctr" defTabSz="914400"/>
            <a:r>
              <a:rPr lang="fr-FR" sz="2800" dirty="0">
                <a:solidFill>
                  <a:schemeClr val="tx2"/>
                </a:solidFill>
                <a:latin typeface="Arial"/>
                <a:cs typeface="Arial"/>
              </a:rPr>
              <a:t>Les ateliers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Espace réservé du contenu 2"/>
          <p:cNvSpPr>
            <a:spLocks noGrp="1"/>
          </p:cNvSpPr>
          <p:nvPr>
            <p:ph idx="4294967295"/>
          </p:nvPr>
        </p:nvSpPr>
        <p:spPr bwMode="auto">
          <a:xfrm>
            <a:off x="346075" y="1816100"/>
            <a:ext cx="8229600" cy="3132138"/>
          </a:xfrm>
          <a:prstGeom prst="rect">
            <a:avLst/>
          </a:prstGeom>
          <a:noFill/>
          <a:ln>
            <a:miter lim="800000"/>
            <a:headEnd/>
            <a:tailEnd/>
          </a:ln>
        </p:spPr>
        <p:txBody>
          <a:bodyPr/>
          <a:lstStyle/>
          <a:p>
            <a:pPr>
              <a:spcAft>
                <a:spcPts val="2400"/>
              </a:spcAft>
            </a:pPr>
            <a:r>
              <a:rPr lang="fr-FR" sz="2000" dirty="0" smtClean="0">
                <a:latin typeface="Arial"/>
                <a:ea typeface="ＭＳ Ｐゴシック"/>
                <a:cs typeface="Arial"/>
              </a:rPr>
              <a:t>La fabrication numérique, nouvelle révolution industrielle ?</a:t>
            </a:r>
            <a:br>
              <a:rPr lang="fr-FR" sz="2000" dirty="0" smtClean="0">
                <a:latin typeface="Arial"/>
                <a:ea typeface="ＭＳ Ｐゴシック"/>
                <a:cs typeface="Arial"/>
              </a:rPr>
            </a:br>
            <a:r>
              <a:rPr lang="fr-FR" sz="1200" dirty="0" smtClean="0"/>
              <a:t>les </a:t>
            </a:r>
            <a:r>
              <a:rPr lang="fr-FR" sz="1200" dirty="0" smtClean="0"/>
              <a:t>outils de fabrication numérique sont de plus en plus </a:t>
            </a:r>
            <a:r>
              <a:rPr lang="fr-FR" sz="1200" dirty="0" smtClean="0"/>
              <a:t>abordables. </a:t>
            </a:r>
            <a:r>
              <a:rPr lang="fr-FR" sz="1200" dirty="0" smtClean="0"/>
              <a:t>Ils offrent un terreau idéal à l’adaptation de </a:t>
            </a:r>
            <a:r>
              <a:rPr lang="fr-FR" sz="1200" dirty="0" smtClean="0"/>
              <a:t>l’esprit « hacker » </a:t>
            </a:r>
            <a:r>
              <a:rPr lang="fr-FR" sz="1200" dirty="0" smtClean="0"/>
              <a:t>et</a:t>
            </a:r>
            <a:r>
              <a:rPr lang="fr-FR" sz="1200" dirty="0" smtClean="0"/>
              <a:t> « Open source » </a:t>
            </a:r>
            <a:r>
              <a:rPr lang="fr-FR" sz="1200" dirty="0" smtClean="0"/>
              <a:t>au monde des objets </a:t>
            </a:r>
            <a:r>
              <a:rPr lang="fr-FR" sz="1200" dirty="0" smtClean="0"/>
              <a:t>physiques. Comment les </a:t>
            </a:r>
            <a:r>
              <a:rPr lang="fr-FR" sz="1200" dirty="0" err="1" smtClean="0"/>
              <a:t>FabLabs</a:t>
            </a:r>
            <a:r>
              <a:rPr lang="fr-FR" sz="1200" dirty="0" smtClean="0"/>
              <a:t>, ateliers ouverts, </a:t>
            </a:r>
            <a:r>
              <a:rPr lang="fr-FR" sz="1200" dirty="0" smtClean="0"/>
              <a:t>peuvent-ils influencer tous </a:t>
            </a:r>
            <a:r>
              <a:rPr lang="fr-FR" sz="1200" dirty="0" smtClean="0"/>
              <a:t>les champs de la société (création, artisanat, industrie, développement, éducation etc.</a:t>
            </a:r>
            <a:r>
              <a:rPr lang="fr-FR" sz="1200" dirty="0" smtClean="0"/>
              <a:t>) ?</a:t>
            </a:r>
            <a:endParaRPr lang="fr-FR" sz="1200" dirty="0" smtClean="0">
              <a:latin typeface="Arial"/>
              <a:ea typeface="ＭＳ Ｐゴシック"/>
              <a:cs typeface="Arial"/>
            </a:endParaRPr>
          </a:p>
          <a:p>
            <a:pPr>
              <a:spcAft>
                <a:spcPts val="2400"/>
              </a:spcAft>
            </a:pPr>
            <a:r>
              <a:rPr lang="fr-FR" sz="2000" dirty="0" smtClean="0">
                <a:latin typeface="Arial"/>
                <a:ea typeface="ＭＳ Ｐゴシック"/>
                <a:cs typeface="Arial"/>
              </a:rPr>
              <a:t>Les cours ouverts et massifs en ligne (MOOC)</a:t>
            </a:r>
            <a:br>
              <a:rPr lang="fr-FR" sz="2000" dirty="0" smtClean="0">
                <a:latin typeface="Arial"/>
                <a:ea typeface="ＭＳ Ｐゴシック"/>
                <a:cs typeface="Arial"/>
              </a:rPr>
            </a:br>
            <a:r>
              <a:rPr lang="fr-FR" sz="1200" dirty="0" smtClean="0"/>
              <a:t>formation ouverte et à distance en télé-enseignement. Les participants aux cours, enseignants et élèves, sont dispersés géographiquement et communiquent uniquement par Internet.</a:t>
            </a:r>
            <a:endParaRPr lang="fr-FR" sz="1200" dirty="0" smtClean="0">
              <a:latin typeface="Arial"/>
              <a:ea typeface="ＭＳ Ｐゴシック"/>
              <a:cs typeface="Arial"/>
            </a:endParaRPr>
          </a:p>
          <a:p>
            <a:pPr>
              <a:spcAft>
                <a:spcPts val="2400"/>
              </a:spcAft>
            </a:pPr>
            <a:r>
              <a:rPr lang="fr-FR" sz="2000" dirty="0" smtClean="0">
                <a:latin typeface="Arial"/>
                <a:ea typeface="ＭＳ Ｐゴシック"/>
                <a:cs typeface="Arial"/>
              </a:rPr>
              <a:t>Le </a:t>
            </a:r>
            <a:r>
              <a:rPr lang="fr-FR" sz="2000" dirty="0" err="1" smtClean="0">
                <a:latin typeface="Arial"/>
                <a:ea typeface="ＭＳ Ｐゴシック"/>
                <a:cs typeface="Arial"/>
              </a:rPr>
              <a:t>neuromarketting</a:t>
            </a:r>
            <a:r>
              <a:rPr lang="fr-FR" sz="2000" dirty="0" smtClean="0">
                <a:latin typeface="Arial"/>
                <a:ea typeface="ＭＳ Ｐゴシック"/>
                <a:cs typeface="Arial"/>
              </a:rPr>
              <a:t/>
            </a:r>
            <a:br>
              <a:rPr lang="fr-FR" sz="2000" dirty="0" smtClean="0">
                <a:latin typeface="Arial"/>
                <a:ea typeface="ＭＳ Ｐゴシック"/>
                <a:cs typeface="Arial"/>
              </a:rPr>
            </a:br>
            <a:r>
              <a:rPr lang="fr-FR" sz="1200" dirty="0" smtClean="0"/>
              <a:t>application des neurosciences cognitives au marketing et à la communication. Le but de cette discipline émergente est de mieux comprendre les comportements des consommateurs grâce à l'identification des mécanismes cérébraux qui interviennent lors d'un achat ou face à une publicité.</a:t>
            </a:r>
            <a:endParaRPr lang="fr-FR" sz="1200" dirty="0" smtClean="0">
              <a:latin typeface="Arial"/>
              <a:ea typeface="ＭＳ Ｐゴシック"/>
              <a:cs typeface="Arial"/>
            </a:endParaRPr>
          </a:p>
          <a:p>
            <a:pPr>
              <a:spcAft>
                <a:spcPts val="2400"/>
              </a:spcAft>
            </a:pPr>
            <a:r>
              <a:rPr lang="fr-FR" sz="2000" dirty="0" smtClean="0"/>
              <a:t>La quantification de soi (</a:t>
            </a:r>
            <a:r>
              <a:rPr lang="fr-FR" sz="2000" dirty="0" err="1" smtClean="0"/>
              <a:t>quantified</a:t>
            </a:r>
            <a:r>
              <a:rPr lang="fr-FR" sz="2000" dirty="0" smtClean="0"/>
              <a:t> self)</a:t>
            </a:r>
            <a:br>
              <a:rPr lang="fr-FR" sz="2000" dirty="0" smtClean="0"/>
            </a:br>
            <a:r>
              <a:rPr lang="fr-FR" sz="1200" dirty="0" smtClean="0"/>
              <a:t>mouvement qui regroupe les outils, les principes et les méthodes permettant à chaque personne de mesurer ses données personnelles, de les analyser et de les partager</a:t>
            </a:r>
            <a:endParaRPr lang="fr-FR" sz="1200" dirty="0" smtClean="0">
              <a:latin typeface="Arial"/>
              <a:ea typeface="ＭＳ Ｐゴシック"/>
              <a:cs typeface="Arial"/>
            </a:endParaRPr>
          </a:p>
        </p:txBody>
      </p:sp>
      <p:sp>
        <p:nvSpPr>
          <p:cNvPr id="82947" name="Rectangle 2"/>
          <p:cNvSpPr txBox="1">
            <a:spLocks noChangeArrowheads="1"/>
          </p:cNvSpPr>
          <p:nvPr/>
        </p:nvSpPr>
        <p:spPr bwMode="auto">
          <a:xfrm>
            <a:off x="685800" y="1016000"/>
            <a:ext cx="7772400" cy="573088"/>
          </a:xfrm>
          <a:prstGeom prst="rect">
            <a:avLst/>
          </a:prstGeom>
          <a:noFill/>
          <a:ln w="9525">
            <a:noFill/>
            <a:miter lim="800000"/>
            <a:headEnd/>
            <a:tailEnd/>
          </a:ln>
        </p:spPr>
        <p:txBody>
          <a:bodyPr/>
          <a:lstStyle/>
          <a:p>
            <a:pPr algn="ctr" defTabSz="914400"/>
            <a:r>
              <a:rPr lang="fr-FR" sz="2800" dirty="0" smtClean="0">
                <a:solidFill>
                  <a:schemeClr val="tx2"/>
                </a:solidFill>
                <a:latin typeface="Arial"/>
                <a:cs typeface="Arial"/>
              </a:rPr>
              <a:t>Quatre objets</a:t>
            </a:r>
            <a:r>
              <a:rPr lang="fr-FR" sz="2800" dirty="0">
                <a:solidFill>
                  <a:schemeClr val="tx2"/>
                </a:solidFill>
                <a:latin typeface="Arial"/>
                <a:cs typeface="Arial"/>
              </a:rPr>
              <a:t>,</a:t>
            </a:r>
            <a:r>
              <a:rPr lang="fr-FR" sz="2800" dirty="0" smtClean="0">
                <a:solidFill>
                  <a:schemeClr val="tx2"/>
                </a:solidFill>
                <a:latin typeface="Arial"/>
                <a:cs typeface="Arial"/>
              </a:rPr>
              <a:t> quatre processus </a:t>
            </a:r>
            <a:r>
              <a:rPr lang="fr-FR" sz="2800" dirty="0">
                <a:solidFill>
                  <a:schemeClr val="tx2"/>
                </a:solidFill>
                <a:latin typeface="Arial"/>
                <a:cs typeface="Arial"/>
              </a:rPr>
              <a:t>sociétaux</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46075" y="974725"/>
            <a:ext cx="8451850" cy="846138"/>
          </a:xfrm>
          <a:prstGeom prst="rect">
            <a:avLst/>
          </a:prstGeom>
        </p:spPr>
        <p:txBody>
          <a:bodyPr/>
          <a:lstStyle/>
          <a:p>
            <a:pPr eaLnBrk="1" hangingPunct="1">
              <a:defRPr/>
            </a:pPr>
            <a:r>
              <a:rPr lang="fr-FR" sz="2800" dirty="0" smtClean="0">
                <a:solidFill>
                  <a:schemeClr val="tx2"/>
                </a:solidFill>
                <a:effectLst>
                  <a:outerShdw blurRad="38100" dist="38100" dir="2700000" algn="tl">
                    <a:srgbClr val="C0C0C0"/>
                  </a:outerShdw>
                </a:effectLst>
                <a:latin typeface="Arial"/>
                <a:ea typeface="ＭＳ Ｐゴシック" charset="-128"/>
                <a:cs typeface="Arial"/>
              </a:rPr>
              <a:t>Animation pédagogique </a:t>
            </a:r>
            <a:endParaRPr lang="fr-FR" sz="2000" dirty="0" smtClean="0">
              <a:latin typeface="Arial"/>
              <a:ea typeface="ＭＳ Ｐゴシック" charset="-128"/>
              <a:cs typeface="Arial"/>
            </a:endParaRPr>
          </a:p>
        </p:txBody>
      </p:sp>
      <p:sp>
        <p:nvSpPr>
          <p:cNvPr id="83970" name="Espace réservé du contenu 2"/>
          <p:cNvSpPr>
            <a:spLocks noGrp="1"/>
          </p:cNvSpPr>
          <p:nvPr>
            <p:ph idx="4294967295"/>
          </p:nvPr>
        </p:nvSpPr>
        <p:spPr bwMode="auto">
          <a:xfrm>
            <a:off x="346075" y="2057400"/>
            <a:ext cx="8586788" cy="4800600"/>
          </a:xfrm>
          <a:prstGeom prst="rect">
            <a:avLst/>
          </a:prstGeom>
          <a:noFill/>
          <a:ln>
            <a:miter lim="800000"/>
            <a:headEnd/>
            <a:tailEnd/>
          </a:ln>
        </p:spPr>
        <p:txBody>
          <a:bodyPr/>
          <a:lstStyle/>
          <a:p>
            <a:pPr eaLnBrk="1" hangingPunct="1">
              <a:spcAft>
                <a:spcPts val="1200"/>
              </a:spcAft>
            </a:pPr>
            <a:r>
              <a:rPr lang="fr-FR" sz="2200" b="1" dirty="0" smtClean="0">
                <a:latin typeface="Arial"/>
                <a:ea typeface="ＭＳ Ｐゴシック"/>
                <a:cs typeface="Arial"/>
              </a:rPr>
              <a:t>Accompagnement et suivi  </a:t>
            </a:r>
            <a:r>
              <a:rPr lang="fr-FR" sz="2200" dirty="0" smtClean="0">
                <a:latin typeface="Arial"/>
                <a:ea typeface="ＭＳ Ｐゴシック"/>
                <a:cs typeface="Arial"/>
              </a:rPr>
              <a:t>des auditeurs et de la promotion dans le déroulement de la vie IHEST…</a:t>
            </a:r>
          </a:p>
          <a:p>
            <a:pPr eaLnBrk="1" hangingPunct="1">
              <a:spcAft>
                <a:spcPts val="1200"/>
              </a:spcAft>
            </a:pPr>
            <a:r>
              <a:rPr lang="fr-FR" sz="2200" b="1" dirty="0" smtClean="0">
                <a:latin typeface="Arial"/>
                <a:ea typeface="ＭＳ Ｐゴシック"/>
                <a:cs typeface="Arial"/>
              </a:rPr>
              <a:t>Pédagogie des sessions </a:t>
            </a:r>
            <a:r>
              <a:rPr lang="fr-FR" sz="2200" dirty="0" smtClean="0">
                <a:latin typeface="Arial"/>
                <a:ea typeface="ＭＳ Ｐゴシック"/>
                <a:cs typeface="Arial"/>
              </a:rPr>
              <a:t>du cycle de formation…</a:t>
            </a:r>
          </a:p>
          <a:p>
            <a:pPr eaLnBrk="1" hangingPunct="1">
              <a:spcAft>
                <a:spcPts val="1200"/>
              </a:spcAft>
            </a:pPr>
            <a:r>
              <a:rPr lang="fr-FR" sz="2200" b="1" dirty="0" smtClean="0">
                <a:latin typeface="Arial"/>
                <a:ea typeface="ＭＳ Ｐゴシック"/>
                <a:cs typeface="Arial"/>
              </a:rPr>
              <a:t>Timing </a:t>
            </a:r>
            <a:r>
              <a:rPr lang="fr-FR" sz="2200" dirty="0" smtClean="0">
                <a:latin typeface="Arial"/>
                <a:ea typeface="ＭＳ Ｐゴシック"/>
                <a:cs typeface="Arial"/>
              </a:rPr>
              <a:t>des sessions …</a:t>
            </a:r>
            <a:r>
              <a:rPr lang="fr-FR" sz="2200" b="1" dirty="0" smtClean="0">
                <a:latin typeface="Arial"/>
                <a:ea typeface="ＭＳ Ｐゴシック"/>
                <a:cs typeface="Arial"/>
              </a:rPr>
              <a:t> </a:t>
            </a:r>
          </a:p>
          <a:p>
            <a:pPr eaLnBrk="1" hangingPunct="1">
              <a:spcAft>
                <a:spcPts val="1200"/>
              </a:spcAft>
            </a:pPr>
            <a:r>
              <a:rPr lang="fr-FR" sz="2200" b="1" dirty="0" smtClean="0">
                <a:latin typeface="Arial"/>
                <a:ea typeface="ＭＳ Ｐゴシック"/>
                <a:cs typeface="Arial"/>
              </a:rPr>
              <a:t>Évaluation </a:t>
            </a:r>
            <a:r>
              <a:rPr lang="fr-FR" sz="2200" dirty="0" smtClean="0">
                <a:latin typeface="Arial"/>
                <a:ea typeface="ＭＳ Ｐゴシック"/>
                <a:cs typeface="Arial"/>
              </a:rPr>
              <a:t>des sessions …</a:t>
            </a:r>
          </a:p>
          <a:p>
            <a:pPr eaLnBrk="1" hangingPunct="1">
              <a:spcAft>
                <a:spcPts val="1200"/>
              </a:spcAft>
            </a:pPr>
            <a:r>
              <a:rPr lang="fr-FR" sz="2200" b="1" dirty="0" smtClean="0">
                <a:latin typeface="Arial"/>
                <a:ea typeface="ＭＳ Ｐゴシック"/>
                <a:cs typeface="Arial"/>
              </a:rPr>
              <a:t>Animation </a:t>
            </a:r>
            <a:r>
              <a:rPr lang="fr-FR" sz="2200" dirty="0" smtClean="0">
                <a:latin typeface="Arial"/>
                <a:ea typeface="ＭＳ Ｐゴシック"/>
                <a:cs typeface="Arial"/>
              </a:rPr>
              <a:t>des « Réflexions partagées »…</a:t>
            </a:r>
          </a:p>
          <a:p>
            <a:pPr eaLnBrk="1" hangingPunct="1">
              <a:spcAft>
                <a:spcPts val="1200"/>
              </a:spcAft>
            </a:pPr>
            <a:r>
              <a:rPr lang="fr-FR" sz="2200" b="1" dirty="0" smtClean="0">
                <a:latin typeface="Arial"/>
                <a:ea typeface="ＭＳ Ｐゴシック"/>
                <a:cs typeface="Arial"/>
              </a:rPr>
              <a:t>Évaluation finale </a:t>
            </a:r>
            <a:r>
              <a:rPr lang="fr-FR" sz="2200" dirty="0" smtClean="0">
                <a:latin typeface="Arial"/>
                <a:ea typeface="ＭＳ Ｐゴシック"/>
                <a:cs typeface="Arial"/>
              </a:rPr>
              <a:t>du cycle…</a:t>
            </a:r>
          </a:p>
          <a:p>
            <a:pPr eaLnBrk="1" hangingPunct="1"/>
            <a:endParaRPr lang="fr-FR" sz="2200" dirty="0" smtClean="0">
              <a:ea typeface="ＭＳ Ｐゴシック"/>
              <a:cs typeface="Tahoma" pitchFamily="34" charset="0"/>
            </a:endParaRPr>
          </a:p>
          <a:p>
            <a:pPr eaLnBrk="1" hangingPunct="1"/>
            <a:endParaRPr lang="fr-FR" sz="2800" dirty="0" smtClean="0">
              <a:ea typeface="ＭＳ Ｐゴシック"/>
              <a:cs typeface="ＭＳ Ｐゴシック"/>
            </a:endParaRPr>
          </a:p>
        </p:txBody>
      </p:sp>
      <p:sp>
        <p:nvSpPr>
          <p:cNvPr id="83971" name="ZoneTexte 8"/>
          <p:cNvSpPr txBox="1">
            <a:spLocks noChangeArrowheads="1"/>
          </p:cNvSpPr>
          <p:nvPr/>
        </p:nvSpPr>
        <p:spPr bwMode="auto">
          <a:xfrm>
            <a:off x="6908800" y="3327400"/>
            <a:ext cx="184150" cy="461963"/>
          </a:xfrm>
          <a:prstGeom prst="rect">
            <a:avLst/>
          </a:prstGeom>
          <a:noFill/>
          <a:ln w="9525">
            <a:noFill/>
            <a:miter lim="800000"/>
            <a:headEnd/>
            <a:tailEnd/>
          </a:ln>
        </p:spPr>
        <p:txBody>
          <a:bodyPr wrap="none">
            <a:spAutoFit/>
          </a:bodyPr>
          <a:lstStyle/>
          <a:p>
            <a:endParaRPr lang="fr-F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46075" y="974725"/>
            <a:ext cx="8451850" cy="846138"/>
          </a:xfrm>
          <a:prstGeom prst="rect">
            <a:avLst/>
          </a:prstGeom>
        </p:spPr>
        <p:txBody>
          <a:bodyPr/>
          <a:lstStyle/>
          <a:p>
            <a:pPr eaLnBrk="1" hangingPunct="1">
              <a:defRPr/>
            </a:pPr>
            <a:r>
              <a:rPr lang="fr-FR" sz="2800" dirty="0" smtClean="0">
                <a:solidFill>
                  <a:schemeClr val="tx2"/>
                </a:solidFill>
                <a:effectLst>
                  <a:outerShdw blurRad="38100" dist="38100" dir="2700000" algn="tl">
                    <a:srgbClr val="C0C0C0"/>
                  </a:outerShdw>
                </a:effectLst>
                <a:latin typeface="Arial"/>
                <a:ea typeface="ＭＳ Ｐゴシック" charset="-128"/>
                <a:cs typeface="Arial"/>
              </a:rPr>
              <a:t>L’espace de travail de la formation</a:t>
            </a:r>
            <a:br>
              <a:rPr lang="fr-FR" sz="2800" dirty="0" smtClean="0">
                <a:solidFill>
                  <a:schemeClr val="tx2"/>
                </a:solidFill>
                <a:effectLst>
                  <a:outerShdw blurRad="38100" dist="38100" dir="2700000" algn="tl">
                    <a:srgbClr val="C0C0C0"/>
                  </a:outerShdw>
                </a:effectLst>
                <a:latin typeface="Arial"/>
                <a:ea typeface="ＭＳ Ｐゴシック" charset="-128"/>
                <a:cs typeface="Arial"/>
              </a:rPr>
            </a:br>
            <a:r>
              <a:rPr lang="fr-FR" sz="2000" dirty="0" smtClean="0">
                <a:solidFill>
                  <a:srgbClr val="1F497D"/>
                </a:solidFill>
                <a:latin typeface="Arial"/>
                <a:ea typeface="ＭＳ Ｐゴシック" charset="-128"/>
                <a:cs typeface="Arial"/>
              </a:rPr>
              <a:t>http://</a:t>
            </a:r>
            <a:r>
              <a:rPr lang="fr-FR" sz="2000" dirty="0" err="1" smtClean="0">
                <a:solidFill>
                  <a:srgbClr val="1F497D"/>
                </a:solidFill>
                <a:latin typeface="Arial"/>
                <a:ea typeface="ＭＳ Ｐゴシック" charset="-128"/>
                <a:cs typeface="Arial"/>
              </a:rPr>
              <a:t>auditeurs.ihest.eu</a:t>
            </a:r>
            <a:r>
              <a:rPr lang="fr-FR" sz="2000" dirty="0" smtClean="0">
                <a:solidFill>
                  <a:srgbClr val="1F497D"/>
                </a:solidFill>
                <a:latin typeface="Arial"/>
                <a:ea typeface="ＭＳ Ｐゴシック" charset="-128"/>
                <a:cs typeface="Arial"/>
              </a:rPr>
              <a:t/>
            </a:r>
            <a:br>
              <a:rPr lang="fr-FR" sz="2000" dirty="0" smtClean="0">
                <a:solidFill>
                  <a:srgbClr val="1F497D"/>
                </a:solidFill>
                <a:latin typeface="Arial"/>
                <a:ea typeface="ＭＳ Ｐゴシック" charset="-128"/>
                <a:cs typeface="Arial"/>
              </a:rPr>
            </a:br>
            <a:endParaRPr lang="fr-FR" sz="2000" dirty="0" smtClean="0">
              <a:latin typeface="Arial"/>
              <a:ea typeface="ＭＳ Ｐゴシック" charset="-128"/>
              <a:cs typeface="Arial"/>
            </a:endParaRPr>
          </a:p>
        </p:txBody>
      </p:sp>
      <p:sp>
        <p:nvSpPr>
          <p:cNvPr id="86018" name="Espace réservé du contenu 2"/>
          <p:cNvSpPr>
            <a:spLocks noGrp="1"/>
          </p:cNvSpPr>
          <p:nvPr>
            <p:ph idx="4294967295"/>
          </p:nvPr>
        </p:nvSpPr>
        <p:spPr bwMode="auto">
          <a:xfrm>
            <a:off x="346075" y="1947863"/>
            <a:ext cx="8586788" cy="3800475"/>
          </a:xfrm>
          <a:prstGeom prst="rect">
            <a:avLst/>
          </a:prstGeom>
          <a:noFill/>
          <a:ln>
            <a:miter lim="800000"/>
            <a:headEnd/>
            <a:tailEnd/>
          </a:ln>
        </p:spPr>
        <p:txBody>
          <a:bodyPr/>
          <a:lstStyle/>
          <a:p>
            <a:pPr algn="ctr" eaLnBrk="1" hangingPunct="1">
              <a:spcAft>
                <a:spcPts val="1200"/>
              </a:spcAft>
              <a:buFont typeface="Arial" charset="0"/>
              <a:buNone/>
            </a:pPr>
            <a:r>
              <a:rPr lang="fr-FR" sz="2800" b="1" dirty="0" smtClean="0">
                <a:solidFill>
                  <a:schemeClr val="tx2"/>
                </a:solidFill>
                <a:latin typeface="Arial"/>
                <a:ea typeface="ＭＳ Ｐゴシック"/>
                <a:cs typeface="Arial"/>
              </a:rPr>
              <a:t>Avant la session</a:t>
            </a:r>
          </a:p>
          <a:p>
            <a:pPr eaLnBrk="1" hangingPunct="1">
              <a:spcAft>
                <a:spcPts val="1200"/>
              </a:spcAft>
              <a:buFont typeface="Arial" charset="0"/>
              <a:buNone/>
            </a:pPr>
            <a:r>
              <a:rPr lang="fr-FR" sz="2400" dirty="0" smtClean="0">
                <a:latin typeface="Arial"/>
                <a:ea typeface="ＭＳ Ｐゴシック"/>
                <a:cs typeface="Arial"/>
              </a:rPr>
              <a:t>mise en ligne :</a:t>
            </a:r>
          </a:p>
          <a:p>
            <a:pPr eaLnBrk="1" hangingPunct="1">
              <a:spcAft>
                <a:spcPts val="1200"/>
              </a:spcAft>
            </a:pPr>
            <a:r>
              <a:rPr lang="fr-FR" sz="2400" b="1" dirty="0" smtClean="0">
                <a:latin typeface="Arial"/>
                <a:ea typeface="ＭＳ Ｐゴシック"/>
                <a:cs typeface="Arial"/>
              </a:rPr>
              <a:t>Du programme prévisionnel</a:t>
            </a:r>
          </a:p>
          <a:p>
            <a:pPr eaLnBrk="1" hangingPunct="1">
              <a:spcAft>
                <a:spcPts val="1200"/>
              </a:spcAft>
            </a:pPr>
            <a:r>
              <a:rPr lang="fr-FR" sz="2400" dirty="0" smtClean="0">
                <a:latin typeface="Arial"/>
                <a:ea typeface="ＭＳ Ｐゴシック"/>
                <a:cs typeface="Arial"/>
              </a:rPr>
              <a:t>Des informations bibliographiques pour </a:t>
            </a:r>
            <a:r>
              <a:rPr lang="fr-FR" sz="2400" b="1" dirty="0" smtClean="0">
                <a:latin typeface="Arial"/>
                <a:ea typeface="ＭＳ Ｐゴシック"/>
                <a:cs typeface="Arial"/>
              </a:rPr>
              <a:t>préparer la session</a:t>
            </a:r>
          </a:p>
          <a:p>
            <a:pPr eaLnBrk="1" hangingPunct="1">
              <a:spcAft>
                <a:spcPts val="1200"/>
              </a:spcAft>
            </a:pPr>
            <a:r>
              <a:rPr lang="fr-FR" sz="2400" b="1" dirty="0" smtClean="0">
                <a:latin typeface="Arial"/>
                <a:ea typeface="ＭＳ Ｐゴシック"/>
                <a:cs typeface="Arial"/>
              </a:rPr>
              <a:t>Des informations pratiques </a:t>
            </a:r>
            <a:r>
              <a:rPr lang="fr-FR" sz="2400" dirty="0" smtClean="0">
                <a:latin typeface="Arial"/>
                <a:ea typeface="ＭＳ Ｐゴシック"/>
                <a:cs typeface="Arial"/>
              </a:rPr>
              <a:t>sur les lieux, comment s’y rendre, les rendez-vous, les déplacements, </a:t>
            </a:r>
            <a:r>
              <a:rPr lang="fr-FR" sz="2400" dirty="0" err="1" smtClean="0">
                <a:latin typeface="Arial"/>
                <a:ea typeface="ＭＳ Ｐゴシック"/>
                <a:cs typeface="Arial"/>
              </a:rPr>
              <a:t>etc</a:t>
            </a:r>
            <a:endParaRPr lang="fr-FR" sz="2400" dirty="0" smtClean="0">
              <a:latin typeface="Arial"/>
              <a:ea typeface="ＭＳ Ｐゴシック"/>
              <a:cs typeface="Arial"/>
            </a:endParaRPr>
          </a:p>
        </p:txBody>
      </p:sp>
      <p:sp>
        <p:nvSpPr>
          <p:cNvPr id="86019" name="ZoneTexte 8"/>
          <p:cNvSpPr txBox="1">
            <a:spLocks noChangeArrowheads="1"/>
          </p:cNvSpPr>
          <p:nvPr/>
        </p:nvSpPr>
        <p:spPr bwMode="auto">
          <a:xfrm>
            <a:off x="6908800" y="3327400"/>
            <a:ext cx="184150" cy="461963"/>
          </a:xfrm>
          <a:prstGeom prst="rect">
            <a:avLst/>
          </a:prstGeom>
          <a:noFill/>
          <a:ln w="9525">
            <a:noFill/>
            <a:miter lim="800000"/>
            <a:headEnd/>
            <a:tailEnd/>
          </a:ln>
        </p:spPr>
        <p:txBody>
          <a:bodyPr wrap="none">
            <a:spAutoFit/>
          </a:bodyPr>
          <a:lstStyle/>
          <a:p>
            <a:endParaRPr lang="fr-F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46075" y="974725"/>
            <a:ext cx="8451850" cy="846138"/>
          </a:xfrm>
          <a:prstGeom prst="rect">
            <a:avLst/>
          </a:prstGeom>
        </p:spPr>
        <p:txBody>
          <a:bodyPr/>
          <a:lstStyle/>
          <a:p>
            <a:pPr eaLnBrk="1" hangingPunct="1">
              <a:defRPr/>
            </a:pPr>
            <a:r>
              <a:rPr lang="fr-FR" sz="2800" dirty="0" smtClean="0">
                <a:solidFill>
                  <a:schemeClr val="tx2"/>
                </a:solidFill>
                <a:effectLst>
                  <a:outerShdw blurRad="38100" dist="38100" dir="2700000" algn="tl">
                    <a:srgbClr val="C0C0C0"/>
                  </a:outerShdw>
                </a:effectLst>
                <a:latin typeface="Arial"/>
                <a:ea typeface="ＭＳ Ｐゴシック" charset="-128"/>
                <a:cs typeface="Arial"/>
              </a:rPr>
              <a:t>L’espace de travail de la formation</a:t>
            </a:r>
            <a:br>
              <a:rPr lang="fr-FR" sz="2800" dirty="0" smtClean="0">
                <a:solidFill>
                  <a:schemeClr val="tx2"/>
                </a:solidFill>
                <a:effectLst>
                  <a:outerShdw blurRad="38100" dist="38100" dir="2700000" algn="tl">
                    <a:srgbClr val="C0C0C0"/>
                  </a:outerShdw>
                </a:effectLst>
                <a:latin typeface="Arial"/>
                <a:ea typeface="ＭＳ Ｐゴシック" charset="-128"/>
                <a:cs typeface="Arial"/>
              </a:rPr>
            </a:br>
            <a:r>
              <a:rPr lang="fr-FR" sz="2000" dirty="0" smtClean="0">
                <a:solidFill>
                  <a:srgbClr val="1F497D"/>
                </a:solidFill>
                <a:latin typeface="Arial"/>
                <a:ea typeface="ＭＳ Ｐゴシック" charset="-128"/>
                <a:cs typeface="Arial"/>
              </a:rPr>
              <a:t>http://</a:t>
            </a:r>
            <a:r>
              <a:rPr lang="fr-FR" sz="2000" dirty="0" err="1" smtClean="0">
                <a:solidFill>
                  <a:srgbClr val="1F497D"/>
                </a:solidFill>
                <a:latin typeface="Arial"/>
                <a:ea typeface="ＭＳ Ｐゴシック" charset="-128"/>
                <a:cs typeface="Arial"/>
              </a:rPr>
              <a:t>auditeurs.ihest.eu</a:t>
            </a:r>
            <a:r>
              <a:rPr lang="fr-FR" sz="2000" dirty="0" smtClean="0">
                <a:solidFill>
                  <a:srgbClr val="1F497D"/>
                </a:solidFill>
                <a:latin typeface="Arial"/>
                <a:ea typeface="ＭＳ Ｐゴシック" charset="-128"/>
                <a:cs typeface="Arial"/>
              </a:rPr>
              <a:t/>
            </a:r>
            <a:br>
              <a:rPr lang="fr-FR" sz="2000" dirty="0" smtClean="0">
                <a:solidFill>
                  <a:srgbClr val="1F497D"/>
                </a:solidFill>
                <a:latin typeface="Arial"/>
                <a:ea typeface="ＭＳ Ｐゴシック" charset="-128"/>
                <a:cs typeface="Arial"/>
              </a:rPr>
            </a:br>
            <a:endParaRPr lang="fr-FR" sz="2000" dirty="0" smtClean="0">
              <a:latin typeface="Arial"/>
              <a:ea typeface="ＭＳ Ｐゴシック" charset="-128"/>
              <a:cs typeface="Arial"/>
            </a:endParaRPr>
          </a:p>
        </p:txBody>
      </p:sp>
      <p:sp>
        <p:nvSpPr>
          <p:cNvPr id="88066" name="Espace réservé du contenu 2"/>
          <p:cNvSpPr>
            <a:spLocks noGrp="1"/>
          </p:cNvSpPr>
          <p:nvPr>
            <p:ph idx="4294967295"/>
          </p:nvPr>
        </p:nvSpPr>
        <p:spPr bwMode="auto">
          <a:xfrm>
            <a:off x="346075" y="2057400"/>
            <a:ext cx="8451850" cy="4800600"/>
          </a:xfrm>
          <a:prstGeom prst="rect">
            <a:avLst/>
          </a:prstGeom>
          <a:noFill/>
          <a:ln>
            <a:miter lim="800000"/>
            <a:headEnd/>
            <a:tailEnd/>
          </a:ln>
        </p:spPr>
        <p:txBody>
          <a:bodyPr/>
          <a:lstStyle/>
          <a:p>
            <a:pPr algn="ctr" eaLnBrk="1" hangingPunct="1">
              <a:spcAft>
                <a:spcPts val="1200"/>
              </a:spcAft>
              <a:buFont typeface="Arial" charset="0"/>
              <a:buNone/>
            </a:pPr>
            <a:r>
              <a:rPr lang="fr-FR" sz="2800" b="1" dirty="0" smtClean="0">
                <a:solidFill>
                  <a:schemeClr val="tx2"/>
                </a:solidFill>
                <a:latin typeface="Arial"/>
                <a:ea typeface="ＭＳ Ｐゴシック"/>
                <a:cs typeface="Arial"/>
              </a:rPr>
              <a:t>Après la session</a:t>
            </a:r>
          </a:p>
          <a:p>
            <a:pPr eaLnBrk="1" hangingPunct="1">
              <a:spcAft>
                <a:spcPts val="1200"/>
              </a:spcAft>
              <a:buFont typeface="Arial" charset="0"/>
              <a:buNone/>
            </a:pPr>
            <a:r>
              <a:rPr lang="fr-FR" sz="2400" dirty="0" smtClean="0">
                <a:latin typeface="Arial"/>
                <a:ea typeface="ＭＳ Ｐゴシック"/>
                <a:cs typeface="Arial"/>
              </a:rPr>
              <a:t>Vous recevez par courriel le formulaire d’évaluation.</a:t>
            </a:r>
            <a:br>
              <a:rPr lang="fr-FR" sz="2400" dirty="0" smtClean="0">
                <a:latin typeface="Arial"/>
                <a:ea typeface="ＭＳ Ｐゴシック"/>
                <a:cs typeface="Arial"/>
              </a:rPr>
            </a:br>
            <a:r>
              <a:rPr lang="fr-FR" sz="2400" dirty="0" smtClean="0">
                <a:latin typeface="Arial"/>
                <a:ea typeface="ＭＳ Ｐゴシック"/>
                <a:cs typeface="Arial"/>
              </a:rPr>
              <a:t>Dans </a:t>
            </a:r>
            <a:r>
              <a:rPr lang="fr-FR" sz="2400" dirty="0" smtClean="0">
                <a:latin typeface="Arial"/>
                <a:ea typeface="ＭＳ Ｐゴシック"/>
                <a:cs typeface="Arial"/>
              </a:rPr>
              <a:t>les </a:t>
            </a:r>
            <a:r>
              <a:rPr lang="fr-FR" sz="2400" dirty="0" smtClean="0">
                <a:latin typeface="Arial"/>
                <a:ea typeface="ＭＳ Ｐゴシック"/>
                <a:cs typeface="Arial"/>
              </a:rPr>
              <a:t>jours qui suivent la session sont mis en </a:t>
            </a:r>
            <a:r>
              <a:rPr lang="fr-FR" sz="2400" dirty="0" smtClean="0">
                <a:latin typeface="Arial"/>
                <a:ea typeface="ＭＳ Ｐゴシック"/>
                <a:cs typeface="Arial"/>
              </a:rPr>
              <a:t>ligne :</a:t>
            </a:r>
          </a:p>
          <a:p>
            <a:pPr eaLnBrk="1" hangingPunct="1">
              <a:spcAft>
                <a:spcPts val="1200"/>
              </a:spcAft>
            </a:pPr>
            <a:r>
              <a:rPr lang="fr-FR" sz="2400" b="1" dirty="0" smtClean="0">
                <a:latin typeface="Arial"/>
                <a:ea typeface="ＭＳ Ｐゴシック"/>
                <a:cs typeface="Arial"/>
              </a:rPr>
              <a:t>Les présentations </a:t>
            </a:r>
            <a:r>
              <a:rPr lang="fr-FR" sz="2400" dirty="0" smtClean="0">
                <a:latin typeface="Arial"/>
                <a:ea typeface="ＭＳ Ｐゴシック"/>
                <a:cs typeface="Arial"/>
              </a:rPr>
              <a:t>des intervenants</a:t>
            </a:r>
            <a:endParaRPr lang="fr-FR" sz="2400" dirty="0" smtClean="0">
              <a:latin typeface="Arial"/>
              <a:ea typeface="ＭＳ Ｐゴシック"/>
              <a:cs typeface="Arial"/>
            </a:endParaRPr>
          </a:p>
          <a:p>
            <a:pPr eaLnBrk="1" hangingPunct="1">
              <a:spcAft>
                <a:spcPts val="1200"/>
              </a:spcAft>
            </a:pPr>
            <a:r>
              <a:rPr lang="fr-FR" sz="2400" b="1" dirty="0" smtClean="0">
                <a:latin typeface="Arial"/>
                <a:ea typeface="ＭＳ Ｐゴシック"/>
                <a:cs typeface="Arial"/>
              </a:rPr>
              <a:t>Les </a:t>
            </a:r>
            <a:r>
              <a:rPr lang="fr-FR" sz="2400" b="1" dirty="0" smtClean="0">
                <a:latin typeface="Arial"/>
                <a:ea typeface="ＭＳ Ｐゴシック"/>
                <a:cs typeface="Arial"/>
              </a:rPr>
              <a:t>photos</a:t>
            </a:r>
          </a:p>
          <a:p>
            <a:pPr eaLnBrk="1" hangingPunct="1">
              <a:spcAft>
                <a:spcPts val="1200"/>
              </a:spcAft>
            </a:pPr>
            <a:r>
              <a:rPr lang="fr-FR" sz="2400" b="1" dirty="0" smtClean="0">
                <a:latin typeface="Arial"/>
                <a:ea typeface="ＭＳ Ｐゴシック"/>
                <a:cs typeface="Arial"/>
              </a:rPr>
              <a:t>Certains enregistrements </a:t>
            </a:r>
            <a:r>
              <a:rPr lang="fr-FR" sz="2400" dirty="0" smtClean="0">
                <a:latin typeface="Arial"/>
                <a:ea typeface="ＭＳ Ｐゴシック"/>
                <a:cs typeface="Arial"/>
              </a:rPr>
              <a:t>(audio ou vidéo</a:t>
            </a:r>
            <a:r>
              <a:rPr lang="fr-FR" sz="2400" dirty="0" smtClean="0">
                <a:latin typeface="Arial"/>
                <a:ea typeface="ＭＳ Ｐゴシック"/>
                <a:cs typeface="Arial"/>
              </a:rPr>
              <a:t>)</a:t>
            </a:r>
          </a:p>
          <a:p>
            <a:pPr eaLnBrk="1" hangingPunct="1">
              <a:spcAft>
                <a:spcPts val="1200"/>
              </a:spcAft>
            </a:pPr>
            <a:r>
              <a:rPr lang="fr-FR" sz="2400" b="1" dirty="0" smtClean="0">
                <a:latin typeface="Arial"/>
                <a:ea typeface="ＭＳ Ｐゴシック"/>
                <a:cs typeface="Arial"/>
              </a:rPr>
              <a:t>Les transcriptions </a:t>
            </a:r>
            <a:r>
              <a:rPr lang="fr-FR" sz="2400" dirty="0" smtClean="0">
                <a:latin typeface="Arial"/>
                <a:ea typeface="ＭＳ Ｐゴシック"/>
                <a:cs typeface="Arial"/>
              </a:rPr>
              <a:t>des interventions</a:t>
            </a:r>
          </a:p>
          <a:p>
            <a:pPr eaLnBrk="1" hangingPunct="1">
              <a:spcAft>
                <a:spcPts val="1200"/>
              </a:spcAft>
            </a:pPr>
            <a:endParaRPr lang="fr-FR" sz="2400" dirty="0" smtClean="0">
              <a:latin typeface="Arial"/>
              <a:ea typeface="ＭＳ Ｐゴシック"/>
              <a:cs typeface="Arial"/>
            </a:endParaRPr>
          </a:p>
          <a:p>
            <a:pPr eaLnBrk="1" hangingPunct="1">
              <a:spcAft>
                <a:spcPts val="1200"/>
              </a:spcAft>
            </a:pPr>
            <a:endParaRPr lang="fr-FR" sz="2400" dirty="0" smtClean="0">
              <a:latin typeface="Arial"/>
              <a:ea typeface="ＭＳ Ｐゴシック"/>
              <a:cs typeface="Arial"/>
            </a:endParaRPr>
          </a:p>
          <a:p>
            <a:pPr eaLnBrk="1" hangingPunct="1"/>
            <a:endParaRPr lang="fr-FR" sz="2800" dirty="0" smtClean="0">
              <a:latin typeface="Arial"/>
              <a:ea typeface="ＭＳ Ｐゴシック"/>
              <a:cs typeface="Arial"/>
            </a:endParaRPr>
          </a:p>
        </p:txBody>
      </p:sp>
      <p:sp>
        <p:nvSpPr>
          <p:cNvPr id="88067" name="ZoneTexte 8"/>
          <p:cNvSpPr txBox="1">
            <a:spLocks noChangeArrowheads="1"/>
          </p:cNvSpPr>
          <p:nvPr/>
        </p:nvSpPr>
        <p:spPr bwMode="auto">
          <a:xfrm>
            <a:off x="6908800" y="3327400"/>
            <a:ext cx="184150" cy="461963"/>
          </a:xfrm>
          <a:prstGeom prst="rect">
            <a:avLst/>
          </a:prstGeom>
          <a:noFill/>
          <a:ln w="9525">
            <a:noFill/>
            <a:miter lim="800000"/>
            <a:headEnd/>
            <a:tailEnd/>
          </a:ln>
        </p:spPr>
        <p:txBody>
          <a:bodyPr wrap="none">
            <a:spAutoFit/>
          </a:bodyPr>
          <a:lstStyle/>
          <a:p>
            <a:endParaRPr lang="fr-F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57200" y="998538"/>
            <a:ext cx="8451850" cy="549275"/>
          </a:xfrm>
          <a:prstGeom prst="rect">
            <a:avLst/>
          </a:prstGeom>
        </p:spPr>
        <p:txBody>
          <a:bodyPr/>
          <a:lstStyle/>
          <a:p>
            <a:pPr eaLnBrk="1" hangingPunct="1">
              <a:defRPr/>
            </a:pPr>
            <a:r>
              <a:rPr lang="fr-FR" sz="2800" dirty="0" smtClean="0">
                <a:solidFill>
                  <a:srgbClr val="1F497D"/>
                </a:solidFill>
                <a:effectLst>
                  <a:outerShdw blurRad="38100" dist="38100" dir="2700000" algn="tl">
                    <a:srgbClr val="C0C0C0"/>
                  </a:outerShdw>
                </a:effectLst>
                <a:latin typeface="Arial"/>
                <a:ea typeface="ＭＳ Ｐゴシック" charset="-128"/>
                <a:cs typeface="Arial"/>
              </a:rPr>
              <a:t>Communiquer avec l’IHEST</a:t>
            </a:r>
            <a:endParaRPr lang="fr-FR" sz="2800" dirty="0" smtClean="0">
              <a:solidFill>
                <a:srgbClr val="1F497D"/>
              </a:solidFill>
              <a:latin typeface="Arial"/>
              <a:ea typeface="ＭＳ Ｐゴシック" charset="-128"/>
              <a:cs typeface="Arial"/>
            </a:endParaRPr>
          </a:p>
        </p:txBody>
      </p:sp>
      <p:sp>
        <p:nvSpPr>
          <p:cNvPr id="89090" name="Rectangle 11"/>
          <p:cNvSpPr>
            <a:spLocks noChangeArrowheads="1"/>
          </p:cNvSpPr>
          <p:nvPr/>
        </p:nvSpPr>
        <p:spPr bwMode="auto">
          <a:xfrm>
            <a:off x="706438" y="1547813"/>
            <a:ext cx="7731125" cy="5262562"/>
          </a:xfrm>
          <a:prstGeom prst="rect">
            <a:avLst/>
          </a:prstGeom>
          <a:noFill/>
          <a:ln w="9525">
            <a:noFill/>
            <a:miter lim="800000"/>
            <a:headEnd/>
            <a:tailEnd/>
          </a:ln>
        </p:spPr>
        <p:txBody>
          <a:bodyPr>
            <a:spAutoFit/>
          </a:bodyPr>
          <a:lstStyle/>
          <a:p>
            <a:r>
              <a:rPr lang="fr-FR" i="1" dirty="0">
                <a:solidFill>
                  <a:srgbClr val="1F497D"/>
                </a:solidFill>
                <a:latin typeface="Arial"/>
                <a:cs typeface="Arial"/>
              </a:rPr>
              <a:t>Un courriel : </a:t>
            </a:r>
          </a:p>
          <a:p>
            <a:pPr algn="ctr"/>
            <a:r>
              <a:rPr lang="fr-FR" sz="2800" i="1" dirty="0">
                <a:solidFill>
                  <a:srgbClr val="1F497D"/>
                </a:solidFill>
                <a:latin typeface="Arial"/>
                <a:cs typeface="Arial"/>
                <a:hlinkClick r:id="rId2"/>
              </a:rPr>
              <a:t>formation@ihest.fr</a:t>
            </a:r>
            <a:endParaRPr lang="fr-FR" sz="2800" i="1" dirty="0">
              <a:solidFill>
                <a:srgbClr val="1F497D"/>
              </a:solidFill>
              <a:latin typeface="Arial"/>
              <a:cs typeface="Arial"/>
            </a:endParaRPr>
          </a:p>
          <a:p>
            <a:pPr algn="ctr"/>
            <a:endParaRPr lang="fr-FR" sz="2800" i="1" dirty="0">
              <a:solidFill>
                <a:srgbClr val="1F497D"/>
              </a:solidFill>
              <a:latin typeface="Arial"/>
              <a:cs typeface="Arial"/>
            </a:endParaRPr>
          </a:p>
          <a:p>
            <a:r>
              <a:rPr lang="fr-FR" i="1" dirty="0">
                <a:solidFill>
                  <a:srgbClr val="1F497D"/>
                </a:solidFill>
                <a:latin typeface="Arial"/>
                <a:cs typeface="Arial"/>
              </a:rPr>
              <a:t>Un numéro de téléphone à l’IHEST </a:t>
            </a:r>
            <a:r>
              <a:rPr lang="fr-FR" sz="2800" i="1" dirty="0">
                <a:solidFill>
                  <a:srgbClr val="1F497D"/>
                </a:solidFill>
                <a:latin typeface="Arial"/>
                <a:cs typeface="Arial"/>
              </a:rPr>
              <a:t>:</a:t>
            </a:r>
          </a:p>
          <a:p>
            <a:pPr algn="ctr"/>
            <a:r>
              <a:rPr lang="fr-FR" sz="2800" i="1" dirty="0">
                <a:solidFill>
                  <a:srgbClr val="1F497D"/>
                </a:solidFill>
                <a:latin typeface="Arial"/>
                <a:cs typeface="Arial"/>
              </a:rPr>
              <a:t>01 55 55 89 67</a:t>
            </a:r>
          </a:p>
          <a:p>
            <a:pPr algn="ctr"/>
            <a:endParaRPr lang="fr-FR" sz="2800" i="1" dirty="0">
              <a:solidFill>
                <a:srgbClr val="1F497D"/>
              </a:solidFill>
              <a:latin typeface="Arial"/>
              <a:cs typeface="Arial"/>
            </a:endParaRPr>
          </a:p>
          <a:p>
            <a:r>
              <a:rPr lang="fr-FR" i="1" dirty="0">
                <a:solidFill>
                  <a:srgbClr val="1F497D"/>
                </a:solidFill>
                <a:latin typeface="Arial"/>
                <a:cs typeface="Arial"/>
              </a:rPr>
              <a:t>Un numéro de téléphone pendant les sessions :</a:t>
            </a:r>
          </a:p>
          <a:p>
            <a:pPr algn="ctr"/>
            <a:r>
              <a:rPr lang="fr-FR" sz="2800" i="1" dirty="0">
                <a:solidFill>
                  <a:srgbClr val="1F497D"/>
                </a:solidFill>
                <a:latin typeface="Arial"/>
                <a:cs typeface="Arial"/>
              </a:rPr>
              <a:t> 06 30 23 66 39</a:t>
            </a:r>
          </a:p>
          <a:p>
            <a:pPr algn="ctr"/>
            <a:endParaRPr lang="fr-FR" sz="2800" i="1" dirty="0">
              <a:solidFill>
                <a:srgbClr val="1F497D"/>
              </a:solidFill>
              <a:latin typeface="Arial"/>
              <a:cs typeface="Arial"/>
            </a:endParaRPr>
          </a:p>
          <a:p>
            <a:r>
              <a:rPr lang="fr-FR" i="1" dirty="0">
                <a:solidFill>
                  <a:srgbClr val="1F497D"/>
                </a:solidFill>
                <a:latin typeface="Arial"/>
                <a:cs typeface="Arial"/>
              </a:rPr>
              <a:t>Un intranet de la formation : </a:t>
            </a:r>
          </a:p>
          <a:p>
            <a:pPr algn="ctr"/>
            <a:r>
              <a:rPr lang="fr-FR" sz="2800" dirty="0">
                <a:solidFill>
                  <a:srgbClr val="1F497D"/>
                </a:solidFill>
                <a:latin typeface="Arial"/>
                <a:cs typeface="Arial"/>
              </a:rPr>
              <a:t>http://</a:t>
            </a:r>
            <a:r>
              <a:rPr lang="fr-FR" sz="2800" dirty="0" err="1">
                <a:solidFill>
                  <a:srgbClr val="1F497D"/>
                </a:solidFill>
                <a:latin typeface="Arial"/>
                <a:cs typeface="Arial"/>
              </a:rPr>
              <a:t>auditeurs.ihest.eu</a:t>
            </a:r>
            <a:endParaRPr lang="fr-FR" sz="2800" dirty="0">
              <a:solidFill>
                <a:srgbClr val="1F497D"/>
              </a:solidFill>
              <a:latin typeface="Arial"/>
              <a:cs typeface="Arial"/>
            </a:endParaRPr>
          </a:p>
          <a:p>
            <a:r>
              <a:rPr lang="fr-FR" sz="2800" i="1" dirty="0">
                <a:solidFill>
                  <a:srgbClr val="1F497D"/>
                </a:solidFill>
                <a:latin typeface="Arial"/>
                <a:cs typeface="Arial"/>
              </a:rPr>
              <a:t> </a:t>
            </a:r>
            <a:endParaRPr lang="fr-FR" sz="2800" dirty="0">
              <a:solidFill>
                <a:srgbClr val="1F497D"/>
              </a:solidFill>
              <a:latin typeface="Arial"/>
              <a:cs typeface="Aria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457200" y="998538"/>
            <a:ext cx="8451850" cy="549275"/>
          </a:xfrm>
          <a:prstGeom prst="rect">
            <a:avLst/>
          </a:prstGeom>
        </p:spPr>
        <p:txBody>
          <a:bodyPr/>
          <a:lstStyle/>
          <a:p>
            <a:pPr eaLnBrk="1" hangingPunct="1">
              <a:defRPr/>
            </a:pPr>
            <a:r>
              <a:rPr lang="fr-FR" sz="2800" dirty="0" smtClean="0">
                <a:solidFill>
                  <a:srgbClr val="1F497D"/>
                </a:solidFill>
                <a:effectLst>
                  <a:outerShdw blurRad="38100" dist="38100" dir="2700000" algn="tl">
                    <a:srgbClr val="C0C0C0"/>
                  </a:outerShdw>
                </a:effectLst>
                <a:latin typeface="Arial"/>
                <a:ea typeface="ＭＳ Ｐゴシック" charset="-128"/>
                <a:cs typeface="Arial"/>
              </a:rPr>
              <a:t>Pour bien communiquer avec vous</a:t>
            </a:r>
            <a:endParaRPr lang="fr-FR" sz="2800" dirty="0" smtClean="0">
              <a:solidFill>
                <a:srgbClr val="1F497D"/>
              </a:solidFill>
              <a:latin typeface="Arial"/>
              <a:ea typeface="ＭＳ Ｐゴシック" charset="-128"/>
              <a:cs typeface="Arial"/>
            </a:endParaRPr>
          </a:p>
        </p:txBody>
      </p:sp>
      <p:sp>
        <p:nvSpPr>
          <p:cNvPr id="90114" name="Rectangle 11"/>
          <p:cNvSpPr>
            <a:spLocks noChangeArrowheads="1"/>
          </p:cNvSpPr>
          <p:nvPr/>
        </p:nvSpPr>
        <p:spPr bwMode="auto">
          <a:xfrm>
            <a:off x="706438" y="1684338"/>
            <a:ext cx="7731125" cy="4093428"/>
          </a:xfrm>
          <a:prstGeom prst="rect">
            <a:avLst/>
          </a:prstGeom>
          <a:noFill/>
          <a:ln w="9525">
            <a:noFill/>
            <a:miter lim="800000"/>
            <a:headEnd/>
            <a:tailEnd/>
          </a:ln>
        </p:spPr>
        <p:txBody>
          <a:bodyPr>
            <a:spAutoFit/>
          </a:bodyPr>
          <a:lstStyle/>
          <a:p>
            <a:r>
              <a:rPr lang="fr-FR" sz="2000" i="1" dirty="0">
                <a:solidFill>
                  <a:srgbClr val="1F497D"/>
                </a:solidFill>
                <a:latin typeface="Arial"/>
                <a:cs typeface="Arial"/>
              </a:rPr>
              <a:t>Un courriel : </a:t>
            </a:r>
          </a:p>
          <a:p>
            <a:pPr algn="ctr"/>
            <a:r>
              <a:rPr lang="fr-FR" sz="2000" i="1" dirty="0">
                <a:solidFill>
                  <a:srgbClr val="1F497D"/>
                </a:solidFill>
                <a:latin typeface="Arial"/>
                <a:cs typeface="Arial"/>
              </a:rPr>
              <a:t>Une adresse mail que vous relevez personnellement</a:t>
            </a:r>
          </a:p>
          <a:p>
            <a:endParaRPr lang="fr-FR" sz="2000" i="1" dirty="0">
              <a:solidFill>
                <a:srgbClr val="1F497D"/>
              </a:solidFill>
              <a:latin typeface="Arial"/>
              <a:cs typeface="Arial"/>
            </a:endParaRPr>
          </a:p>
          <a:p>
            <a:r>
              <a:rPr lang="fr-FR" sz="2000" i="1" dirty="0">
                <a:solidFill>
                  <a:srgbClr val="1F497D"/>
                </a:solidFill>
                <a:latin typeface="Arial"/>
                <a:cs typeface="Arial"/>
              </a:rPr>
              <a:t>Un numéro de téléphone :</a:t>
            </a:r>
          </a:p>
          <a:p>
            <a:pPr algn="ctr"/>
            <a:r>
              <a:rPr lang="fr-FR" sz="2000" i="1" dirty="0">
                <a:solidFill>
                  <a:srgbClr val="1F497D"/>
                </a:solidFill>
                <a:latin typeface="Arial"/>
                <a:cs typeface="Arial"/>
              </a:rPr>
              <a:t>Portable auquel vous êtes joignable</a:t>
            </a:r>
          </a:p>
          <a:p>
            <a:pPr algn="ctr"/>
            <a:endParaRPr lang="fr-FR" sz="2000" i="1" dirty="0" smtClean="0">
              <a:solidFill>
                <a:srgbClr val="1F497D"/>
              </a:solidFill>
              <a:latin typeface="Arial"/>
              <a:cs typeface="Arial"/>
            </a:endParaRPr>
          </a:p>
          <a:p>
            <a:endParaRPr lang="fr-FR" sz="2000" i="1" dirty="0" smtClean="0">
              <a:solidFill>
                <a:srgbClr val="1F497D"/>
              </a:solidFill>
              <a:latin typeface="Arial"/>
              <a:cs typeface="Arial"/>
            </a:endParaRPr>
          </a:p>
          <a:p>
            <a:endParaRPr lang="fr-FR" sz="2000" i="1" dirty="0" smtClean="0">
              <a:solidFill>
                <a:srgbClr val="1F497D"/>
              </a:solidFill>
              <a:latin typeface="Arial"/>
              <a:cs typeface="Arial"/>
            </a:endParaRPr>
          </a:p>
          <a:p>
            <a:r>
              <a:rPr lang="fr-FR" sz="2000" i="1" dirty="0" smtClean="0">
                <a:solidFill>
                  <a:srgbClr val="1F497D"/>
                </a:solidFill>
                <a:latin typeface="Arial"/>
                <a:cs typeface="Arial"/>
              </a:rPr>
              <a:t>Un </a:t>
            </a:r>
            <a:r>
              <a:rPr lang="fr-FR" sz="2000" i="1" dirty="0">
                <a:solidFill>
                  <a:srgbClr val="1F497D"/>
                </a:solidFill>
                <a:latin typeface="Arial"/>
                <a:cs typeface="Arial"/>
              </a:rPr>
              <a:t>annuaire des auditeurs sur l’intranet</a:t>
            </a:r>
          </a:p>
          <a:p>
            <a:endParaRPr lang="fr-FR" sz="2000" i="1" dirty="0">
              <a:solidFill>
                <a:srgbClr val="1F497D"/>
              </a:solidFill>
              <a:latin typeface="Arial"/>
              <a:cs typeface="Arial"/>
            </a:endParaRPr>
          </a:p>
          <a:p>
            <a:r>
              <a:rPr lang="fr-FR" sz="2000" i="1" dirty="0">
                <a:solidFill>
                  <a:srgbClr val="1F497D"/>
                </a:solidFill>
                <a:latin typeface="Arial"/>
                <a:cs typeface="Arial"/>
              </a:rPr>
              <a:t>Un forum sur l’espace de la formation</a:t>
            </a:r>
          </a:p>
          <a:p>
            <a:endParaRPr lang="fr-FR" sz="2000" i="1" dirty="0">
              <a:solidFill>
                <a:srgbClr val="1F497D"/>
              </a:solidFill>
              <a:latin typeface="Arial"/>
              <a:cs typeface="Arial"/>
            </a:endParaRPr>
          </a:p>
          <a:p>
            <a:r>
              <a:rPr lang="fr-FR" sz="2000" i="1" dirty="0">
                <a:solidFill>
                  <a:srgbClr val="1F497D"/>
                </a:solidFill>
                <a:latin typeface="Arial"/>
                <a:cs typeface="Arial"/>
              </a:rPr>
              <a:t>Des blogs individuels </a:t>
            </a:r>
          </a:p>
        </p:txBody>
      </p:sp>
      <p:sp>
        <p:nvSpPr>
          <p:cNvPr id="4" name="Titre 1"/>
          <p:cNvSpPr txBox="1">
            <a:spLocks/>
          </p:cNvSpPr>
          <p:nvPr/>
        </p:nvSpPr>
        <p:spPr>
          <a:xfrm>
            <a:off x="457200" y="3459162"/>
            <a:ext cx="8451850" cy="549275"/>
          </a:xfrm>
          <a:prstGeom prst="rect">
            <a:avLst/>
          </a:prstGeom>
        </p:spPr>
        <p: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fr-FR" sz="2800" b="0" i="0" u="none" strike="noStrike" kern="1200" cap="none" spc="0" normalizeH="0" baseline="0" noProof="0" dirty="0" smtClean="0">
                <a:ln>
                  <a:noFill/>
                </a:ln>
                <a:solidFill>
                  <a:srgbClr val="1F497D"/>
                </a:solidFill>
                <a:effectLst>
                  <a:outerShdw blurRad="38100" dist="38100" dir="2700000" algn="tl">
                    <a:srgbClr val="C0C0C0"/>
                  </a:outerShdw>
                </a:effectLst>
                <a:uLnTx/>
                <a:uFillTx/>
                <a:latin typeface="Arial"/>
                <a:ea typeface="ＭＳ Ｐゴシック" charset="-128"/>
                <a:cs typeface="Arial"/>
              </a:rPr>
              <a:t>Pour bien communiquer entre vous</a:t>
            </a:r>
            <a:endParaRPr kumimoji="0" lang="fr-FR" sz="2800" b="0" i="0" u="none" strike="noStrike" kern="1200" cap="none" spc="0" normalizeH="0" baseline="0" noProof="0" dirty="0" smtClean="0">
              <a:ln>
                <a:noFill/>
              </a:ln>
              <a:solidFill>
                <a:srgbClr val="1F497D"/>
              </a:solidFill>
              <a:effectLst/>
              <a:uLnTx/>
              <a:uFillTx/>
              <a:latin typeface="Arial"/>
              <a:ea typeface="ＭＳ Ｐゴシック" charset="-128"/>
              <a:cs typeface="Aria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2"/>
          <p:cNvSpPr>
            <a:spLocks noGrp="1" noChangeArrowheads="1"/>
          </p:cNvSpPr>
          <p:nvPr>
            <p:ph type="title" idx="4294967295"/>
          </p:nvPr>
        </p:nvSpPr>
        <p:spPr bwMode="auto">
          <a:xfrm>
            <a:off x="346075" y="974725"/>
            <a:ext cx="8451850" cy="446088"/>
          </a:xfrm>
          <a:prstGeom prst="rect">
            <a:avLst/>
          </a:prstGeom>
          <a:noFill/>
          <a:ln>
            <a:miter lim="800000"/>
            <a:headEnd/>
            <a:tailEnd/>
          </a:ln>
        </p:spPr>
        <p:txBody>
          <a:bodyPr/>
          <a:lstStyle/>
          <a:p>
            <a:pPr algn="l" eaLnBrk="1" hangingPunct="1"/>
            <a:r>
              <a:rPr lang="fr-FR" sz="2800" smtClean="0">
                <a:solidFill>
                  <a:srgbClr val="003399"/>
                </a:solidFill>
                <a:latin typeface="Arial" charset="0"/>
                <a:ea typeface="ＭＳ Ｐゴシック"/>
                <a:cs typeface="Arial" charset="0"/>
              </a:rPr>
              <a:t>Nos valeurs</a:t>
            </a:r>
          </a:p>
        </p:txBody>
      </p:sp>
      <p:sp>
        <p:nvSpPr>
          <p:cNvPr id="23554" name="Rectangle 3"/>
          <p:cNvSpPr>
            <a:spLocks noGrp="1" noChangeArrowheads="1"/>
          </p:cNvSpPr>
          <p:nvPr>
            <p:ph type="body" idx="4294967295"/>
          </p:nvPr>
        </p:nvSpPr>
        <p:spPr bwMode="auto">
          <a:xfrm>
            <a:off x="457200" y="1947863"/>
            <a:ext cx="8229600" cy="4178300"/>
          </a:xfrm>
          <a:prstGeom prst="rect">
            <a:avLst/>
          </a:prstGeom>
          <a:noFill/>
          <a:ln>
            <a:miter lim="800000"/>
            <a:headEnd/>
            <a:tailEnd/>
          </a:ln>
        </p:spPr>
        <p:txBody>
          <a:bodyPr/>
          <a:lstStyle/>
          <a:p>
            <a:pPr eaLnBrk="1" hangingPunct="1">
              <a:spcAft>
                <a:spcPts val="600"/>
              </a:spcAft>
            </a:pPr>
            <a:r>
              <a:rPr lang="fr-FR" sz="2000" dirty="0" smtClean="0">
                <a:latin typeface="Arial" charset="0"/>
                <a:ea typeface="ＭＳ Ｐゴシック"/>
                <a:cs typeface="Arial" charset="0"/>
              </a:rPr>
              <a:t>Formation et écoute</a:t>
            </a:r>
          </a:p>
          <a:p>
            <a:pPr eaLnBrk="1" hangingPunct="1">
              <a:spcAft>
                <a:spcPts val="600"/>
              </a:spcAft>
            </a:pPr>
            <a:r>
              <a:rPr lang="fr-FR" sz="2000" dirty="0" smtClean="0">
                <a:latin typeface="Arial" charset="0"/>
                <a:ea typeface="ＭＳ Ｐゴシック"/>
                <a:cs typeface="Arial" charset="0"/>
              </a:rPr>
              <a:t>Dialogue des cultures</a:t>
            </a:r>
          </a:p>
          <a:p>
            <a:pPr eaLnBrk="1" hangingPunct="1">
              <a:spcAft>
                <a:spcPts val="600"/>
              </a:spcAft>
            </a:pPr>
            <a:r>
              <a:rPr lang="fr-FR" sz="2000" dirty="0" smtClean="0">
                <a:latin typeface="Arial" charset="0"/>
                <a:ea typeface="ＭＳ Ｐゴシック"/>
                <a:cs typeface="Arial" charset="0"/>
              </a:rPr>
              <a:t>Décentrement et construction d’une culture partagée</a:t>
            </a:r>
          </a:p>
          <a:p>
            <a:pPr eaLnBrk="1" hangingPunct="1">
              <a:spcAft>
                <a:spcPts val="600"/>
              </a:spcAft>
            </a:pPr>
            <a:r>
              <a:rPr lang="fr-FR" sz="2000" dirty="0" smtClean="0">
                <a:latin typeface="Arial" charset="0"/>
                <a:ea typeface="ＭＳ Ｐゴシック"/>
                <a:cs typeface="Arial" charset="0"/>
              </a:rPr>
              <a:t>Engagement</a:t>
            </a:r>
          </a:p>
        </p:txBody>
      </p:sp>
      <p:pic>
        <p:nvPicPr>
          <p:cNvPr id="23555" name="Image 5" descr="DSC_4155.jpg"/>
          <p:cNvPicPr>
            <a:picLocks noChangeAspect="1"/>
          </p:cNvPicPr>
          <p:nvPr/>
        </p:nvPicPr>
        <p:blipFill>
          <a:blip r:embed="rId2"/>
          <a:srcRect/>
          <a:stretch>
            <a:fillRect/>
          </a:stretch>
        </p:blipFill>
        <p:spPr bwMode="auto">
          <a:xfrm>
            <a:off x="4775200" y="3573463"/>
            <a:ext cx="3175000" cy="210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Espace réservé du contenu 2"/>
          <p:cNvSpPr>
            <a:spLocks noGrp="1"/>
          </p:cNvSpPr>
          <p:nvPr>
            <p:ph idx="4294967295"/>
          </p:nvPr>
        </p:nvSpPr>
        <p:spPr bwMode="auto">
          <a:xfrm>
            <a:off x="457200" y="1600200"/>
            <a:ext cx="8229600" cy="4525963"/>
          </a:xfrm>
          <a:prstGeom prst="rect">
            <a:avLst/>
          </a:prstGeom>
          <a:noFill/>
          <a:ln>
            <a:miter lim="800000"/>
            <a:headEnd/>
            <a:tailEnd/>
          </a:ln>
        </p:spPr>
        <p:txBody>
          <a:bodyPr/>
          <a:lstStyle/>
          <a:p>
            <a:pPr>
              <a:spcAft>
                <a:spcPts val="600"/>
              </a:spcAft>
            </a:pPr>
            <a:r>
              <a:rPr lang="fr-FR" sz="2000" dirty="0" smtClean="0">
                <a:latin typeface="Arial" charset="0"/>
                <a:ea typeface="ＭＳ Ｐゴシック"/>
                <a:cs typeface="Arial" charset="0"/>
              </a:rPr>
              <a:t>Rééquilibrage des investissements d’avenir/budget 2013-2015</a:t>
            </a:r>
          </a:p>
          <a:p>
            <a:pPr>
              <a:spcAft>
                <a:spcPts val="600"/>
              </a:spcAft>
            </a:pPr>
            <a:r>
              <a:rPr lang="fr-FR" sz="2000" dirty="0" smtClean="0">
                <a:latin typeface="Arial" charset="0"/>
                <a:ea typeface="ＭＳ Ｐゴシック"/>
                <a:cs typeface="Arial" charset="0"/>
              </a:rPr>
              <a:t>Relance industrielle  avec le Pacte pour la </a:t>
            </a:r>
            <a:r>
              <a:rPr lang="fr-FR" sz="2000" dirty="0" smtClean="0">
                <a:latin typeface="Arial" charset="0"/>
                <a:ea typeface="ＭＳ Ｐゴシック"/>
                <a:cs typeface="Arial" charset="0"/>
              </a:rPr>
              <a:t>croissance, </a:t>
            </a:r>
            <a:r>
              <a:rPr lang="fr-FR" sz="2000" dirty="0" smtClean="0">
                <a:latin typeface="Arial" charset="0"/>
                <a:ea typeface="ＭＳ Ｐゴシック"/>
                <a:cs typeface="Arial" charset="0"/>
              </a:rPr>
              <a:t>évolution des pôles de compétitivité et</a:t>
            </a:r>
            <a:r>
              <a:rPr lang="fr-FR" sz="2000" dirty="0" smtClean="0">
                <a:latin typeface="Arial" charset="0"/>
                <a:ea typeface="ＭＳ Ｐゴシック"/>
                <a:cs typeface="Arial" charset="0"/>
              </a:rPr>
              <a:t> crédit d’imp</a:t>
            </a:r>
            <a:r>
              <a:rPr lang="fr-FR" sz="2000" dirty="0" smtClean="0">
                <a:latin typeface="Arial" charset="0"/>
                <a:ea typeface="ＭＳ Ｐゴシック"/>
                <a:cs typeface="Arial" charset="0"/>
              </a:rPr>
              <a:t>ô</a:t>
            </a:r>
            <a:r>
              <a:rPr lang="fr-FR" sz="2000" dirty="0" smtClean="0">
                <a:latin typeface="Arial" charset="0"/>
                <a:ea typeface="ＭＳ Ｐゴシック"/>
                <a:cs typeface="Arial" charset="0"/>
              </a:rPr>
              <a:t>t recherche</a:t>
            </a:r>
          </a:p>
          <a:p>
            <a:pPr>
              <a:spcAft>
                <a:spcPts val="600"/>
              </a:spcAft>
            </a:pPr>
            <a:r>
              <a:rPr lang="fr-FR" sz="2000" dirty="0" smtClean="0">
                <a:latin typeface="Arial" charset="0"/>
                <a:ea typeface="ＭＳ Ｐゴシック"/>
                <a:cs typeface="Arial" charset="0"/>
              </a:rPr>
              <a:t>Assises</a:t>
            </a:r>
            <a:r>
              <a:rPr lang="fr-FR" sz="2000" dirty="0" smtClean="0">
                <a:latin typeface="Arial" charset="0"/>
                <a:ea typeface="ＭＳ Ｐゴシック"/>
                <a:cs typeface="Arial" charset="0"/>
              </a:rPr>
              <a:t> de l’enseignement </a:t>
            </a:r>
            <a:r>
              <a:rPr lang="fr-FR" sz="2000" dirty="0" smtClean="0">
                <a:latin typeface="Arial" charset="0"/>
                <a:ea typeface="ＭＳ Ｐゴシック"/>
                <a:cs typeface="Arial" charset="0"/>
              </a:rPr>
              <a:t>supérieur et de </a:t>
            </a:r>
            <a:r>
              <a:rPr lang="fr-FR" sz="2000" dirty="0" smtClean="0">
                <a:latin typeface="Arial" charset="0"/>
                <a:ea typeface="ＭＳ Ｐゴシック"/>
                <a:cs typeface="Arial" charset="0"/>
              </a:rPr>
              <a:t>la </a:t>
            </a:r>
            <a:r>
              <a:rPr lang="fr-FR" sz="2000" dirty="0" smtClean="0">
                <a:latin typeface="Arial" charset="0"/>
                <a:ea typeface="ＭＳ Ｐゴシック"/>
                <a:cs typeface="Arial" charset="0"/>
              </a:rPr>
              <a:t>recherche</a:t>
            </a:r>
          </a:p>
          <a:p>
            <a:pPr>
              <a:spcAft>
                <a:spcPts val="600"/>
              </a:spcAft>
            </a:pPr>
            <a:r>
              <a:rPr lang="fr-FR" sz="2000" dirty="0" smtClean="0">
                <a:latin typeface="Arial" charset="0"/>
                <a:ea typeface="ＭＳ Ｐゴシック"/>
                <a:cs typeface="Arial" charset="0"/>
              </a:rPr>
              <a:t>Loi d’orientation pour la recherche et l’enseignement supérieur</a:t>
            </a:r>
          </a:p>
          <a:p>
            <a:pPr>
              <a:spcAft>
                <a:spcPts val="600"/>
              </a:spcAft>
            </a:pPr>
            <a:r>
              <a:rPr lang="fr-FR" sz="2000" dirty="0" smtClean="0">
                <a:latin typeface="Arial" charset="0"/>
                <a:ea typeface="ＭＳ Ｐゴシック"/>
                <a:cs typeface="Arial" charset="0"/>
              </a:rPr>
              <a:t>Loi de décentralisation</a:t>
            </a:r>
          </a:p>
          <a:p>
            <a:pPr>
              <a:spcAft>
                <a:spcPts val="600"/>
              </a:spcAft>
            </a:pPr>
            <a:r>
              <a:rPr lang="fr-FR" sz="2000" dirty="0" smtClean="0">
                <a:latin typeface="Arial" charset="0"/>
                <a:ea typeface="ＭＳ Ｐゴシック"/>
                <a:cs typeface="Arial" charset="0"/>
              </a:rPr>
              <a:t>Rénovation du système de transfert et d’innovation, </a:t>
            </a:r>
            <a:r>
              <a:rPr lang="fr-FR" sz="2000" dirty="0" smtClean="0">
                <a:latin typeface="Arial" charset="0"/>
                <a:ea typeface="ＭＳ Ｐゴシック"/>
                <a:cs typeface="Arial" charset="0"/>
              </a:rPr>
              <a:t>rapport </a:t>
            </a:r>
            <a:r>
              <a:rPr lang="fr-FR" sz="2000" i="1" dirty="0" smtClean="0">
                <a:latin typeface="Arial" charset="0"/>
                <a:ea typeface="ＭＳ Ｐゴシック"/>
                <a:cs typeface="Arial" charset="0"/>
              </a:rPr>
              <a:t>L'innovation, un enjeu majeur pour la </a:t>
            </a:r>
            <a:r>
              <a:rPr lang="fr-FR" sz="2000" i="1" dirty="0" smtClean="0">
                <a:latin typeface="Arial" charset="0"/>
                <a:ea typeface="ＭＳ Ｐゴシック"/>
                <a:cs typeface="Arial" charset="0"/>
              </a:rPr>
              <a:t>France</a:t>
            </a:r>
            <a:r>
              <a:rPr lang="fr-FR" sz="2000" dirty="0" smtClean="0">
                <a:latin typeface="Arial" charset="0"/>
                <a:ea typeface="ＭＳ Ｐゴシック"/>
                <a:cs typeface="Arial" charset="0"/>
              </a:rPr>
              <a:t> </a:t>
            </a:r>
            <a:r>
              <a:rPr lang="fr-FR" sz="2000" dirty="0" smtClean="0">
                <a:latin typeface="Arial" charset="0"/>
                <a:ea typeface="ＭＳ Ｐゴシック"/>
                <a:cs typeface="Arial" charset="0"/>
              </a:rPr>
              <a:t>de</a:t>
            </a:r>
            <a:r>
              <a:rPr lang="fr-FR" sz="2000" dirty="0" smtClean="0">
                <a:latin typeface="Arial" charset="0"/>
                <a:ea typeface="ＭＳ Ｐゴシック"/>
                <a:cs typeface="Arial" charset="0"/>
              </a:rPr>
              <a:t> Jean-Luc </a:t>
            </a:r>
            <a:r>
              <a:rPr lang="fr-FR" sz="2000" dirty="0" err="1" smtClean="0">
                <a:latin typeface="Arial" charset="0"/>
                <a:ea typeface="ＭＳ Ｐゴシック"/>
                <a:cs typeface="Arial" charset="0"/>
              </a:rPr>
              <a:t>Beylat</a:t>
            </a:r>
            <a:r>
              <a:rPr lang="fr-FR" sz="2000" dirty="0" smtClean="0">
                <a:latin typeface="Arial" charset="0"/>
                <a:ea typeface="ＭＳ Ｐゴシック"/>
                <a:cs typeface="Arial" charset="0"/>
              </a:rPr>
              <a:t> et Pierre Tambourin</a:t>
            </a:r>
            <a:r>
              <a:rPr lang="fr-FR" sz="2000" dirty="0" smtClean="0">
                <a:latin typeface="Arial" charset="0"/>
                <a:ea typeface="ＭＳ Ｐゴシック"/>
                <a:cs typeface="Arial" charset="0"/>
              </a:rPr>
              <a:t>, </a:t>
            </a:r>
            <a:r>
              <a:rPr lang="fr-FR" sz="2000" dirty="0" smtClean="0">
                <a:latin typeface="Arial" charset="0"/>
                <a:ea typeface="ＭＳ Ｐゴシック"/>
                <a:cs typeface="Arial" charset="0"/>
              </a:rPr>
              <a:t>15 mesures</a:t>
            </a:r>
          </a:p>
          <a:p>
            <a:r>
              <a:rPr lang="fr-FR" sz="2000" dirty="0" smtClean="0">
                <a:latin typeface="Arial" charset="0"/>
                <a:ea typeface="ＭＳ Ｐゴシック"/>
                <a:cs typeface="Arial" charset="0"/>
              </a:rPr>
              <a:t>Politiques de site</a:t>
            </a:r>
            <a:endParaRPr lang="fr-FR" sz="2000" dirty="0" smtClean="0">
              <a:latin typeface="Arial" charset="0"/>
              <a:ea typeface="ＭＳ Ｐゴシック"/>
              <a:cs typeface="Arial" charset="0"/>
            </a:endParaRPr>
          </a:p>
          <a:p>
            <a:r>
              <a:rPr lang="fr-FR" sz="2000" dirty="0" smtClean="0">
                <a:latin typeface="Arial" charset="0"/>
                <a:ea typeface="ＭＳ Ｐゴシック"/>
                <a:cs typeface="Arial" charset="0"/>
              </a:rPr>
              <a:t>Stratégie nationale de recherche et d’innovation 2 </a:t>
            </a:r>
            <a:r>
              <a:rPr lang="fr-FR" sz="2000" dirty="0" smtClean="0">
                <a:latin typeface="Arial" charset="0"/>
                <a:ea typeface="ＭＳ Ｐゴシック"/>
                <a:cs typeface="Arial" charset="0"/>
              </a:rPr>
              <a:t>: France 2020, agenda stratégique et alliances</a:t>
            </a:r>
          </a:p>
          <a:p>
            <a:pPr>
              <a:buNone/>
            </a:pPr>
            <a:endParaRPr lang="fr-FR" dirty="0" smtClean="0">
              <a:ea typeface="ＭＳ Ｐゴシック"/>
              <a:cs typeface="ＭＳ Ｐゴシック"/>
            </a:endParaRPr>
          </a:p>
        </p:txBody>
      </p:sp>
      <p:sp>
        <p:nvSpPr>
          <p:cNvPr id="19458" name="Rectangle 2"/>
          <p:cNvSpPr>
            <a:spLocks noGrp="1" noChangeArrowheads="1"/>
          </p:cNvSpPr>
          <p:nvPr>
            <p:ph type="title" idx="4294967295"/>
          </p:nvPr>
        </p:nvSpPr>
        <p:spPr bwMode="auto">
          <a:xfrm>
            <a:off x="346075" y="723900"/>
            <a:ext cx="8451850" cy="696913"/>
          </a:xfrm>
          <a:prstGeom prst="rect">
            <a:avLst/>
          </a:prstGeom>
          <a:noFill/>
          <a:ln>
            <a:miter lim="800000"/>
            <a:headEnd/>
            <a:tailEnd/>
          </a:ln>
        </p:spPr>
        <p:txBody>
          <a:bodyPr/>
          <a:lstStyle/>
          <a:p>
            <a:pPr algn="l" eaLnBrk="1" hangingPunct="1"/>
            <a:r>
              <a:rPr lang="fr-FR" sz="2800" dirty="0" smtClean="0">
                <a:solidFill>
                  <a:schemeClr val="tx2"/>
                </a:solidFill>
                <a:latin typeface="Arial" charset="0"/>
                <a:ea typeface="ＭＳ Ｐゴシック"/>
                <a:cs typeface="Arial" charset="0"/>
              </a:rPr>
              <a:t>Un contexte scientifique complexe et évolutif</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Espace réservé du pied de page 3"/>
          <p:cNvSpPr>
            <a:spLocks noGrp="1"/>
          </p:cNvSpPr>
          <p:nvPr>
            <p:ph type="ftr" sz="quarter" idx="4294967295"/>
          </p:nvPr>
        </p:nvSpPr>
        <p:spPr bwMode="auto">
          <a:xfrm>
            <a:off x="457200" y="6356350"/>
            <a:ext cx="2133600" cy="365125"/>
          </a:xfrm>
          <a:prstGeom prst="rect">
            <a:avLst/>
          </a:prstGeom>
          <a:noFill/>
          <a:ln>
            <a:miter lim="800000"/>
            <a:headEnd/>
            <a:tailEnd/>
          </a:ln>
        </p:spPr>
        <p:txBody>
          <a:bodyPr/>
          <a:lstStyle/>
          <a:p>
            <a:r>
              <a:rPr lang="fr-FR" sz="1800">
                <a:latin typeface="Calibri" pitchFamily="34" charset="0"/>
              </a:rPr>
              <a:t> - </a:t>
            </a:r>
          </a:p>
        </p:txBody>
      </p:sp>
      <p:pic>
        <p:nvPicPr>
          <p:cNvPr id="81" name="Image 80" descr="organisation-recherche-innovation_180053.54.jpg"/>
          <p:cNvPicPr>
            <a:picLocks noChangeAspect="1"/>
          </p:cNvPicPr>
          <p:nvPr/>
        </p:nvPicPr>
        <p:blipFill>
          <a:blip r:embed="rId2"/>
          <a:stretch>
            <a:fillRect/>
          </a:stretch>
        </p:blipFill>
        <p:spPr>
          <a:xfrm>
            <a:off x="997966" y="264668"/>
            <a:ext cx="7148068" cy="577611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Espace réservé du contenu 2"/>
          <p:cNvSpPr>
            <a:spLocks noGrp="1"/>
          </p:cNvSpPr>
          <p:nvPr>
            <p:ph idx="4294967295"/>
          </p:nvPr>
        </p:nvSpPr>
        <p:spPr bwMode="auto">
          <a:xfrm>
            <a:off x="457200" y="1600200"/>
            <a:ext cx="8229600" cy="4525963"/>
          </a:xfrm>
          <a:prstGeom prst="rect">
            <a:avLst/>
          </a:prstGeom>
          <a:noFill/>
          <a:ln>
            <a:miter lim="800000"/>
            <a:headEnd/>
            <a:tailEnd/>
          </a:ln>
        </p:spPr>
        <p:txBody>
          <a:bodyPr/>
          <a:lstStyle/>
          <a:p>
            <a:pPr>
              <a:spcAft>
                <a:spcPts val="600"/>
              </a:spcAft>
            </a:pPr>
            <a:r>
              <a:rPr lang="fr-FR" sz="2000" dirty="0" smtClean="0">
                <a:latin typeface="Arial" charset="0"/>
                <a:ea typeface="ＭＳ Ｐゴシック"/>
                <a:cs typeface="Arial" charset="0"/>
              </a:rPr>
              <a:t>Une confiance ébranlée envers les élus, les journalistes, les institutions et une morosité unique en Europe</a:t>
            </a:r>
          </a:p>
          <a:p>
            <a:pPr>
              <a:spcAft>
                <a:spcPts val="600"/>
              </a:spcAft>
            </a:pPr>
            <a:r>
              <a:rPr lang="fr-FR" sz="2000" dirty="0" smtClean="0">
                <a:latin typeface="Arial" charset="0"/>
                <a:ea typeface="ＭＳ Ｐゴシック"/>
                <a:cs typeface="Arial" charset="0"/>
              </a:rPr>
              <a:t>Le monde scientifique n’est pas épargné : la confiance demeure envers les scientifiques mais une suspicion réelle à leur égard sur des sujets majeurs : OGM, </a:t>
            </a:r>
            <a:r>
              <a:rPr lang="fr-FR" sz="2000" dirty="0" smtClean="0">
                <a:latin typeface="Arial" charset="0"/>
                <a:ea typeface="ＭＳ Ｐゴシック"/>
                <a:cs typeface="Arial" charset="0"/>
              </a:rPr>
              <a:t>nucléaire…</a:t>
            </a:r>
          </a:p>
          <a:p>
            <a:pPr>
              <a:spcAft>
                <a:spcPts val="600"/>
              </a:spcAft>
            </a:pPr>
            <a:r>
              <a:rPr lang="fr-FR" sz="2000" dirty="0" smtClean="0">
                <a:latin typeface="Arial" charset="0"/>
                <a:ea typeface="ＭＳ Ｐゴシック"/>
                <a:cs typeface="Arial" charset="0"/>
              </a:rPr>
              <a:t>L’expertise et la </a:t>
            </a:r>
            <a:r>
              <a:rPr lang="fr-FR" sz="2000" dirty="0" smtClean="0">
                <a:latin typeface="Arial" charset="0"/>
                <a:ea typeface="ＭＳ Ｐゴシック"/>
                <a:cs typeface="Arial" charset="0"/>
              </a:rPr>
              <a:t>contre-expertise</a:t>
            </a:r>
            <a:r>
              <a:rPr lang="fr-FR" sz="2000" dirty="0" smtClean="0">
                <a:latin typeface="Arial" charset="0"/>
                <a:ea typeface="ＭＳ Ｐゴシック"/>
                <a:cs typeface="Arial" charset="0"/>
              </a:rPr>
              <a:t>, l’expertise citoyenne</a:t>
            </a:r>
          </a:p>
          <a:p>
            <a:pPr>
              <a:spcAft>
                <a:spcPts val="600"/>
              </a:spcAft>
            </a:pPr>
            <a:r>
              <a:rPr lang="fr-FR" sz="2000" dirty="0" smtClean="0">
                <a:latin typeface="Arial" charset="0"/>
                <a:ea typeface="ＭＳ Ｐゴシック"/>
                <a:cs typeface="Arial" charset="0"/>
              </a:rPr>
              <a:t>Scepticisme et doute en développement, des croyances irrationnelles en extension : créationnisme, </a:t>
            </a:r>
            <a:r>
              <a:rPr lang="fr-FR" sz="2000" dirty="0" err="1" smtClean="0">
                <a:latin typeface="Arial" charset="0"/>
                <a:ea typeface="ＭＳ Ｐゴシック"/>
                <a:cs typeface="Arial" charset="0"/>
              </a:rPr>
              <a:t>post-humanisme</a:t>
            </a:r>
            <a:endParaRPr lang="fr-FR" sz="2000" dirty="0" smtClean="0">
              <a:latin typeface="Arial" charset="0"/>
              <a:ea typeface="ＭＳ Ｐゴシック"/>
              <a:cs typeface="Arial" charset="0"/>
            </a:endParaRPr>
          </a:p>
          <a:p>
            <a:pPr>
              <a:spcAft>
                <a:spcPts val="600"/>
              </a:spcAft>
            </a:pPr>
            <a:r>
              <a:rPr lang="fr-FR" sz="2000" dirty="0" smtClean="0">
                <a:latin typeface="Arial" charset="0"/>
                <a:ea typeface="ＭＳ Ｐゴシック"/>
                <a:cs typeface="Arial" charset="0"/>
              </a:rPr>
              <a:t>Des paradoxes : éducation et illettrisme, information et désinformation, culture du risque et précaution </a:t>
            </a:r>
          </a:p>
          <a:p>
            <a:pPr>
              <a:spcAft>
                <a:spcPts val="600"/>
              </a:spcAft>
            </a:pPr>
            <a:r>
              <a:rPr lang="fr-FR" sz="2000" dirty="0" smtClean="0">
                <a:latin typeface="Arial" charset="0"/>
                <a:ea typeface="ＭＳ Ｐゴシック"/>
                <a:cs typeface="Arial" charset="0"/>
              </a:rPr>
              <a:t>Le développement </a:t>
            </a:r>
            <a:r>
              <a:rPr lang="fr-FR" sz="2000" dirty="0" smtClean="0">
                <a:latin typeface="Arial" charset="0"/>
                <a:ea typeface="ＭＳ Ｐゴシック"/>
                <a:cs typeface="Arial" charset="0"/>
              </a:rPr>
              <a:t>d’internet </a:t>
            </a:r>
            <a:r>
              <a:rPr lang="fr-FR" sz="2000" dirty="0" smtClean="0">
                <a:latin typeface="Arial" charset="0"/>
                <a:ea typeface="ＭＳ Ｐゴシック"/>
                <a:cs typeface="Arial" charset="0"/>
              </a:rPr>
              <a:t>et du numérique</a:t>
            </a:r>
          </a:p>
          <a:p>
            <a:pPr>
              <a:spcAft>
                <a:spcPts val="600"/>
              </a:spcAft>
            </a:pPr>
            <a:r>
              <a:rPr lang="fr-FR" sz="2000" dirty="0" smtClean="0">
                <a:latin typeface="Arial" charset="0"/>
                <a:ea typeface="ＭＳ Ｐゴシック"/>
                <a:cs typeface="Arial" charset="0"/>
              </a:rPr>
              <a:t>Le débat public en difficulté </a:t>
            </a:r>
          </a:p>
          <a:p>
            <a:pPr>
              <a:spcAft>
                <a:spcPts val="600"/>
              </a:spcAft>
            </a:pPr>
            <a:endParaRPr lang="fr-FR" sz="2000" dirty="0" smtClean="0">
              <a:latin typeface="Arial" charset="0"/>
              <a:ea typeface="ＭＳ Ｐゴシック"/>
              <a:cs typeface="Arial" charset="0"/>
            </a:endParaRPr>
          </a:p>
          <a:p>
            <a:pPr>
              <a:spcAft>
                <a:spcPts val="600"/>
              </a:spcAft>
            </a:pPr>
            <a:endParaRPr lang="fr-FR" sz="2000" dirty="0" smtClean="0">
              <a:latin typeface="Arial" charset="0"/>
              <a:ea typeface="ＭＳ Ｐゴシック"/>
              <a:cs typeface="Arial" charset="0"/>
            </a:endParaRPr>
          </a:p>
          <a:p>
            <a:pPr>
              <a:spcAft>
                <a:spcPts val="600"/>
              </a:spcAft>
            </a:pPr>
            <a:endParaRPr lang="fr-FR" sz="2000" dirty="0" smtClean="0">
              <a:latin typeface="Arial" charset="0"/>
              <a:ea typeface="ＭＳ Ｐゴシック"/>
              <a:cs typeface="Arial" charset="0"/>
            </a:endParaRPr>
          </a:p>
          <a:p>
            <a:pPr>
              <a:spcAft>
                <a:spcPts val="600"/>
              </a:spcAft>
            </a:pPr>
            <a:r>
              <a:rPr lang="fr-FR" sz="2000" dirty="0" smtClean="0">
                <a:latin typeface="Arial" charset="0"/>
                <a:ea typeface="ＭＳ Ｐゴシック"/>
                <a:cs typeface="Arial" charset="0"/>
              </a:rPr>
              <a:t>Loi d’orientation pour la recherche et l’enseignement supérieur</a:t>
            </a:r>
          </a:p>
          <a:p>
            <a:pPr>
              <a:spcAft>
                <a:spcPts val="600"/>
              </a:spcAft>
            </a:pPr>
            <a:r>
              <a:rPr lang="fr-FR" sz="2000" i="1" dirty="0" smtClean="0">
                <a:latin typeface="Arial" charset="0"/>
                <a:ea typeface="ＭＳ Ｐゴシック"/>
                <a:cs typeface="Arial" charset="0"/>
              </a:rPr>
              <a:t>Loi de décentralisation</a:t>
            </a:r>
            <a:endParaRPr lang="fr-FR" sz="2000" dirty="0" smtClean="0">
              <a:latin typeface="Arial" charset="0"/>
              <a:ea typeface="ＭＳ Ｐゴシック"/>
              <a:cs typeface="Arial" charset="0"/>
            </a:endParaRPr>
          </a:p>
          <a:p>
            <a:pPr>
              <a:spcAft>
                <a:spcPts val="600"/>
              </a:spcAft>
            </a:pPr>
            <a:r>
              <a:rPr lang="fr-FR" sz="2000" dirty="0" smtClean="0">
                <a:latin typeface="Arial" charset="0"/>
                <a:ea typeface="ＭＳ Ｐゴシック"/>
                <a:cs typeface="Arial" charset="0"/>
              </a:rPr>
              <a:t>Rénovation du système de transfert et d’innovation, rapport Tambourin/</a:t>
            </a:r>
            <a:r>
              <a:rPr lang="fr-FR" sz="2000" dirty="0" err="1" smtClean="0">
                <a:latin typeface="Arial" charset="0"/>
                <a:ea typeface="ＭＳ Ｐゴシック"/>
                <a:cs typeface="Arial" charset="0"/>
              </a:rPr>
              <a:t>Beylat</a:t>
            </a:r>
            <a:endParaRPr lang="fr-FR" sz="2000" dirty="0" smtClean="0">
              <a:latin typeface="Arial" charset="0"/>
              <a:ea typeface="ＭＳ Ｐゴシック"/>
              <a:cs typeface="Arial" charset="0"/>
            </a:endParaRPr>
          </a:p>
          <a:p>
            <a:r>
              <a:rPr lang="fr-FR" sz="2000" dirty="0" smtClean="0">
                <a:latin typeface="Arial" charset="0"/>
                <a:ea typeface="ＭＳ Ｐゴシック"/>
                <a:cs typeface="Arial" charset="0"/>
              </a:rPr>
              <a:t>Politiques de site</a:t>
            </a:r>
          </a:p>
          <a:p>
            <a:r>
              <a:rPr lang="fr-FR" sz="2000" dirty="0" smtClean="0">
                <a:latin typeface="Arial" charset="0"/>
                <a:ea typeface="ＭＳ Ｐゴシック"/>
                <a:cs typeface="Arial" charset="0"/>
              </a:rPr>
              <a:t>SNRI 2 : France 2020, agenda stratégique et alliances</a:t>
            </a:r>
          </a:p>
          <a:p>
            <a:pPr>
              <a:buNone/>
            </a:pPr>
            <a:endParaRPr lang="fr-FR" dirty="0" smtClean="0">
              <a:ea typeface="ＭＳ Ｐゴシック"/>
              <a:cs typeface="ＭＳ Ｐゴシック"/>
            </a:endParaRPr>
          </a:p>
        </p:txBody>
      </p:sp>
      <p:sp>
        <p:nvSpPr>
          <p:cNvPr id="19458" name="Rectangle 2"/>
          <p:cNvSpPr>
            <a:spLocks noGrp="1" noChangeArrowheads="1"/>
          </p:cNvSpPr>
          <p:nvPr>
            <p:ph type="title" idx="4294967295"/>
          </p:nvPr>
        </p:nvSpPr>
        <p:spPr bwMode="auto">
          <a:xfrm>
            <a:off x="346075" y="723900"/>
            <a:ext cx="8451850" cy="696913"/>
          </a:xfrm>
          <a:prstGeom prst="rect">
            <a:avLst/>
          </a:prstGeom>
          <a:noFill/>
          <a:ln>
            <a:miter lim="800000"/>
            <a:headEnd/>
            <a:tailEnd/>
          </a:ln>
        </p:spPr>
        <p:txBody>
          <a:bodyPr/>
          <a:lstStyle/>
          <a:p>
            <a:pPr algn="l" eaLnBrk="1" hangingPunct="1"/>
            <a:r>
              <a:rPr lang="fr-FR" sz="2800" dirty="0" smtClean="0">
                <a:solidFill>
                  <a:schemeClr val="tx2"/>
                </a:solidFill>
                <a:latin typeface="Arial" charset="0"/>
                <a:ea typeface="ＭＳ Ｐゴシック"/>
                <a:cs typeface="Arial" charset="0"/>
              </a:rPr>
              <a:t>La société, la démocratie vis à vis de la science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3"/>
          <p:cNvSpPr>
            <a:spLocks noGrp="1" noChangeArrowheads="1"/>
          </p:cNvSpPr>
          <p:nvPr>
            <p:ph type="body" idx="4294967295"/>
          </p:nvPr>
        </p:nvSpPr>
        <p:spPr bwMode="auto">
          <a:xfrm>
            <a:off x="568325" y="1968500"/>
            <a:ext cx="8229600" cy="3798888"/>
          </a:xfrm>
          <a:prstGeom prst="rect">
            <a:avLst/>
          </a:prstGeom>
          <a:noFill/>
          <a:ln>
            <a:miter lim="800000"/>
            <a:headEnd/>
            <a:tailEnd/>
          </a:ln>
        </p:spPr>
        <p:txBody>
          <a:bodyPr/>
          <a:lstStyle/>
          <a:p>
            <a:pPr eaLnBrk="1" hangingPunct="1">
              <a:spcAft>
                <a:spcPts val="600"/>
              </a:spcAft>
            </a:pPr>
            <a:r>
              <a:rPr lang="fr-FR" sz="2000" dirty="0" smtClean="0">
                <a:latin typeface="Arial" charset="0"/>
                <a:ea typeface="ＭＳ Ｐゴシック"/>
                <a:cs typeface="Arial" charset="0"/>
              </a:rPr>
              <a:t>Les auditeurs issus de l’ensemble des secteurs socio-économiques : recherche, industrie, média, politique, éducation, </a:t>
            </a:r>
            <a:r>
              <a:rPr lang="fr-FR" sz="2000" dirty="0" smtClean="0">
                <a:latin typeface="Arial" charset="0"/>
                <a:ea typeface="ＭＳ Ｐゴシック"/>
                <a:cs typeface="Arial" charset="0"/>
              </a:rPr>
              <a:t>administration, syndicat.</a:t>
            </a:r>
            <a:r>
              <a:rPr lang="fr-FR" sz="2000" dirty="0" smtClean="0">
                <a:latin typeface="Arial" charset="0"/>
                <a:ea typeface="ＭＳ Ｐゴシック"/>
                <a:cs typeface="Arial" charset="0"/>
              </a:rPr>
              <a:t>..</a:t>
            </a:r>
          </a:p>
          <a:p>
            <a:pPr eaLnBrk="1" hangingPunct="1">
              <a:spcAft>
                <a:spcPts val="600"/>
              </a:spcAft>
            </a:pPr>
            <a:r>
              <a:rPr lang="fr-FR" sz="2000" dirty="0" smtClean="0">
                <a:latin typeface="Arial" charset="0"/>
                <a:ea typeface="ＭＳ Ｐゴシック"/>
                <a:cs typeface="Arial" charset="0"/>
              </a:rPr>
              <a:t>Les organisations impliquées dans le dialogue </a:t>
            </a:r>
            <a:r>
              <a:rPr lang="fr-FR" sz="2000" dirty="0" err="1" smtClean="0">
                <a:latin typeface="Arial" charset="0"/>
                <a:ea typeface="ＭＳ Ｐゴシック"/>
                <a:cs typeface="Arial" charset="0"/>
              </a:rPr>
              <a:t>science-société</a:t>
            </a:r>
            <a:r>
              <a:rPr lang="fr-FR" sz="2000" dirty="0" smtClean="0">
                <a:latin typeface="Arial" charset="0"/>
                <a:ea typeface="ＭＳ Ｐゴシック"/>
                <a:cs typeface="Arial" charset="0"/>
              </a:rPr>
              <a:t> </a:t>
            </a:r>
            <a:r>
              <a:rPr lang="fr-FR" sz="2000" dirty="0" smtClean="0">
                <a:latin typeface="Arial" charset="0"/>
                <a:ea typeface="ＭＳ Ｐゴシック"/>
                <a:cs typeface="Arial" charset="0"/>
              </a:rPr>
              <a:t>qu’il s’agisse de gouvernance, d’économie, de culture, d’éducation,…</a:t>
            </a:r>
          </a:p>
          <a:p>
            <a:pPr eaLnBrk="1" hangingPunct="1">
              <a:spcAft>
                <a:spcPts val="600"/>
              </a:spcAft>
            </a:pPr>
            <a:r>
              <a:rPr lang="fr-FR" sz="2000" dirty="0" smtClean="0">
                <a:latin typeface="Arial" charset="0"/>
                <a:ea typeface="ＭＳ Ｐゴシック"/>
                <a:cs typeface="Arial" charset="0"/>
              </a:rPr>
              <a:t>Les acteurs du débat public en amont de celui-ci</a:t>
            </a:r>
          </a:p>
          <a:p>
            <a:pPr eaLnBrk="1" hangingPunct="1">
              <a:spcAft>
                <a:spcPts val="600"/>
              </a:spcAft>
            </a:pPr>
            <a:endParaRPr lang="fr-FR" sz="2000" dirty="0" smtClean="0">
              <a:latin typeface="Arial" charset="0"/>
              <a:ea typeface="ＭＳ Ｐゴシック"/>
              <a:cs typeface="Arial" charset="0"/>
            </a:endParaRPr>
          </a:p>
          <a:p>
            <a:pPr eaLnBrk="1" hangingPunct="1">
              <a:spcAft>
                <a:spcPts val="2400"/>
              </a:spcAft>
            </a:pPr>
            <a:endParaRPr lang="fr-FR" sz="2000" dirty="0" smtClean="0">
              <a:latin typeface="Arial" charset="0"/>
              <a:ea typeface="ＭＳ Ｐゴシック"/>
              <a:cs typeface="Arial" charset="0"/>
            </a:endParaRPr>
          </a:p>
        </p:txBody>
      </p:sp>
      <p:sp>
        <p:nvSpPr>
          <p:cNvPr id="24578" name="Rectangle 2"/>
          <p:cNvSpPr>
            <a:spLocks noGrp="1" noChangeArrowheads="1"/>
          </p:cNvSpPr>
          <p:nvPr>
            <p:ph type="title" idx="4294967295"/>
          </p:nvPr>
        </p:nvSpPr>
        <p:spPr bwMode="auto">
          <a:xfrm>
            <a:off x="346075" y="812800"/>
            <a:ext cx="8451850" cy="446088"/>
          </a:xfrm>
          <a:prstGeom prst="rect">
            <a:avLst/>
          </a:prstGeom>
          <a:noFill/>
          <a:ln>
            <a:miter lim="800000"/>
            <a:headEnd/>
            <a:tailEnd/>
          </a:ln>
        </p:spPr>
        <p:txBody>
          <a:bodyPr/>
          <a:lstStyle/>
          <a:p>
            <a:pPr algn="l" eaLnBrk="1" hangingPunct="1"/>
            <a:r>
              <a:rPr lang="fr-FR" sz="2800" dirty="0" smtClean="0">
                <a:solidFill>
                  <a:srgbClr val="003399"/>
                </a:solidFill>
                <a:latin typeface="Arial" charset="0"/>
                <a:ea typeface="ＭＳ Ｐゴシック"/>
                <a:cs typeface="Arial" charset="0"/>
              </a:rPr>
              <a:t>L’IHEST, pour </a:t>
            </a:r>
            <a:r>
              <a:rPr lang="fr-FR" sz="2800" dirty="0" smtClean="0">
                <a:solidFill>
                  <a:srgbClr val="003399"/>
                </a:solidFill>
                <a:latin typeface="Arial" charset="0"/>
                <a:ea typeface="ＭＳ Ｐゴシック"/>
                <a:cs typeface="Arial" charset="0"/>
              </a:rPr>
              <a:t>qui ?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2789</TotalTime>
  <Words>3431</Words>
  <Application>Microsoft Macintosh PowerPoint</Application>
  <PresentationFormat>Présentation à l'écran (4:3)</PresentationFormat>
  <Paragraphs>336</Paragraphs>
  <Slides>47</Slides>
  <Notes>3</Notes>
  <HiddenSlides>0</HiddenSlides>
  <MMClips>0</MMClips>
  <ScaleCrop>false</ScaleCrop>
  <HeadingPairs>
    <vt:vector size="4" baseType="variant">
      <vt:variant>
        <vt:lpstr>Modèle de conception</vt:lpstr>
      </vt:variant>
      <vt:variant>
        <vt:i4>1</vt:i4>
      </vt:variant>
      <vt:variant>
        <vt:lpstr>Titres des diapositives</vt:lpstr>
      </vt:variant>
      <vt:variant>
        <vt:i4>47</vt:i4>
      </vt:variant>
    </vt:vector>
  </HeadingPairs>
  <TitlesOfParts>
    <vt:vector size="48" baseType="lpstr">
      <vt:lpstr>Thème Office</vt:lpstr>
      <vt:lpstr>Bienvenue à l’IHEST</vt:lpstr>
      <vt:lpstr>Diapositive 2</vt:lpstr>
      <vt:lpstr>Qui sommes nous ?</vt:lpstr>
      <vt:lpstr>Notre spécificité </vt:lpstr>
      <vt:lpstr>Nos valeurs</vt:lpstr>
      <vt:lpstr>Un contexte scientifique complexe et évolutif</vt:lpstr>
      <vt:lpstr>Diapositive 7</vt:lpstr>
      <vt:lpstr>La société, la démocratie vis à vis de la science</vt:lpstr>
      <vt:lpstr>L’IHEST, pour qui ?  </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À suivre…..</vt:lpstr>
      <vt:lpstr>Bienvenue à l’IHEST</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Animation pédagogique </vt:lpstr>
      <vt:lpstr>L’espace de travail de la formation http://auditeurs.ihest.eu </vt:lpstr>
      <vt:lpstr>L’espace de travail de la formation http://auditeurs.ihest.eu </vt:lpstr>
      <vt:lpstr>Communiquer avec l’IHEST</vt:lpstr>
      <vt:lpstr>Pour bien communiquer avec vous</vt:lpstr>
      <vt:lpstr>Diapositive 47</vt:lpstr>
    </vt:vector>
  </TitlesOfParts>
  <Company>Institut des hautes études pour la science et la tec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1 : La science, un édifice fragile dans des sociétés en mouvement :  quelle démarche ? Quel langage ? Quels rapports avec la culture ?</dc:title>
  <dc:creator>olivier Dargouge</dc:creator>
  <cp:lastModifiedBy>Olivier Dargouge</cp:lastModifiedBy>
  <cp:revision>132</cp:revision>
  <cp:lastPrinted>2013-09-27T12:41:41Z</cp:lastPrinted>
  <dcterms:created xsi:type="dcterms:W3CDTF">2013-09-29T16:48:48Z</dcterms:created>
  <dcterms:modified xsi:type="dcterms:W3CDTF">2013-09-29T18:21:15Z</dcterms:modified>
</cp:coreProperties>
</file>